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</p:sldIdLst>
  <p:sldSz cy="5143500" cx="9144000"/>
  <p:notesSz cx="6858000" cy="9144000"/>
  <p:embeddedFontLst>
    <p:embeddedFont>
      <p:font typeface="Roboto"/>
      <p:regular r:id="rId70"/>
      <p:bold r:id="rId71"/>
      <p:italic r:id="rId72"/>
      <p:boldItalic r:id="rId73"/>
    </p:embeddedFont>
    <p:embeddedFont>
      <p:font typeface="Nunito"/>
      <p:regular r:id="rId74"/>
      <p:bold r:id="rId75"/>
      <p:italic r:id="rId76"/>
      <p:boldItalic r:id="rId77"/>
    </p:embeddedFont>
    <p:embeddedFont>
      <p:font typeface="Roboto Mono"/>
      <p:regular r:id="rId78"/>
      <p:bold r:id="rId79"/>
      <p:italic r:id="rId80"/>
      <p:boldItalic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4BA0CD0-FBFD-4092-A8F2-9E0DF6F0B761}">
  <a:tblStyle styleId="{D4BA0CD0-FBFD-4092-A8F2-9E0DF6F0B7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RobotoMono-italic.fntdata"/><Relationship Id="rId81" Type="http://schemas.openxmlformats.org/officeDocument/2006/relationships/font" Target="fonts/RobotoMon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oboto-boldItalic.fntdata"/><Relationship Id="rId72" Type="http://schemas.openxmlformats.org/officeDocument/2006/relationships/font" Target="fonts/Roboto-italic.fntdata"/><Relationship Id="rId31" Type="http://schemas.openxmlformats.org/officeDocument/2006/relationships/slide" Target="slides/slide25.xml"/><Relationship Id="rId75" Type="http://schemas.openxmlformats.org/officeDocument/2006/relationships/font" Target="fonts/Nunito-bold.fntdata"/><Relationship Id="rId30" Type="http://schemas.openxmlformats.org/officeDocument/2006/relationships/slide" Target="slides/slide24.xml"/><Relationship Id="rId74" Type="http://schemas.openxmlformats.org/officeDocument/2006/relationships/font" Target="fonts/Nunito-regular.fntdata"/><Relationship Id="rId33" Type="http://schemas.openxmlformats.org/officeDocument/2006/relationships/slide" Target="slides/slide27.xml"/><Relationship Id="rId77" Type="http://schemas.openxmlformats.org/officeDocument/2006/relationships/font" Target="fonts/Nunito-boldItalic.fntdata"/><Relationship Id="rId32" Type="http://schemas.openxmlformats.org/officeDocument/2006/relationships/slide" Target="slides/slide26.xml"/><Relationship Id="rId76" Type="http://schemas.openxmlformats.org/officeDocument/2006/relationships/font" Target="fonts/Nunito-italic.fntdata"/><Relationship Id="rId35" Type="http://schemas.openxmlformats.org/officeDocument/2006/relationships/slide" Target="slides/slide29.xml"/><Relationship Id="rId79" Type="http://schemas.openxmlformats.org/officeDocument/2006/relationships/font" Target="fonts/RobotoMono-bold.fntdata"/><Relationship Id="rId34" Type="http://schemas.openxmlformats.org/officeDocument/2006/relationships/slide" Target="slides/slide28.xml"/><Relationship Id="rId78" Type="http://schemas.openxmlformats.org/officeDocument/2006/relationships/font" Target="fonts/RobotoMono-regular.fntdata"/><Relationship Id="rId71" Type="http://schemas.openxmlformats.org/officeDocument/2006/relationships/font" Target="fonts/Roboto-bold.fntdata"/><Relationship Id="rId70" Type="http://schemas.openxmlformats.org/officeDocument/2006/relationships/font" Target="fonts/Roboto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c91a3ea7e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c91a3ea7e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c91a3ea7e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c91a3ea7e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c91a3ea7e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c91a3ea7e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c91a3ea7e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c91a3ea7e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c95e38de9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c95e38de9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c95e38de9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c95e38de9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c95e38de9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c95e38de9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c95e38de9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c95e38de9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c95e38de9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c95e38de9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c95e38de9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c95e38de9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c76a06d33e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c76a06d33e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Something to say here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c95e38de9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c95e38de9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c95e38de9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c95e38de9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c95e38de99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c95e38de9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c95e38de99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c95e38de9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c95e38de99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c95e38de9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c95e38de9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c95e38de9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c95e38de99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c95e38de9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c95e38de99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c95e38de99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c95e38de99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c95e38de99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c95e38de99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c95e38de99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c8c7bf7c6a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c8c7bf7c6a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Speaking about use case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c95e38de99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c95e38de99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c95e38de99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c95e38de99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c95e38de99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c95e38de99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c95e38de99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c95e38de99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c95e38de99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c95e38de99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c95e38de99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c95e38de99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c95e38de99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c95e38de99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c95e38de99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c95e38de99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SLIDES_API87048653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SLIDES_API87048653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joining instructions will appear when you get to this slide.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SLIDES_API88236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SLIDES_API88236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c8c7bf7c6a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c8c7bf7c6a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SLIDES_API88236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SLIDES_API88236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SLIDES_API88236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SLIDES_API88236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SLIDES_API88236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SLIDES_API88236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SLIDES_API88236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SLIDES_API88236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SLIDES_API88236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SLIDES_API88236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SLIDES_API88236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SLIDES_API88236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c9e41200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2c9e41200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c9e41200a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c9e41200a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c95e38de99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c95e38de99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c9e41200a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c9e41200a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c8c7bf7c6a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c8c7bf7c6a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c9e41200a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c9e41200a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c9e41200a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c9e41200a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c9e41200a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2c9e41200a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c95e38de99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c95e38de99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c9e41200a6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2c9e41200a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c95e38de99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2c95e38de99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c95e38de99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2c95e38de99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2c9e41200a6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2c9e41200a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2cb7cabdf3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2cb7cabdf3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c95e38de99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2c95e38de99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c8c7bf7c6a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c8c7bf7c6a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2c95e38de99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2c95e38de99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c9e41200a6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2c9e41200a6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2c9e41200a6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2c9e41200a6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f54e459e9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1f54e459e9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c8c7bf7c6a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c8c7bf7c6a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c8c7bf7c6a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c8c7bf7c6a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c91a3ea7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c91a3ea7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5.jpg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Relationship Id="rId4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Relationship Id="rId4" Type="http://schemas.openxmlformats.org/officeDocument/2006/relationships/image" Target="../media/image25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25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www.sli.do/features-google-slides?interaction-type=Sm9pbg%3D%3D" TargetMode="External"/><Relationship Id="rId4" Type="http://schemas.openxmlformats.org/officeDocument/2006/relationships/image" Target="../media/image29.png"/><Relationship Id="rId5" Type="http://schemas.openxmlformats.org/officeDocument/2006/relationships/hyperlink" Target="https://www.sli.do/features-google-slides?payload=eyJwcmVzZW50YXRpb25JZCI6IjFVSWNCemZGcTNPQmRpejhnRDlCcG9tTzhicnZzbndNLUY0d3hmU2Rud0ZzIiwic2xpZGVJZCI6IlNMSURFU19BUEk4NzA0ODY1MzZfMCIsInR5cGUiOiJTbGlkb0pvaW5pbmcifQ%3D%3D" TargetMode="External"/><Relationship Id="rId6" Type="http://schemas.openxmlformats.org/officeDocument/2006/relationships/image" Target="../media/image33.png"/><Relationship Id="rId7" Type="http://schemas.openxmlformats.org/officeDocument/2006/relationships/hyperlink" Target="https://chrome.google.com/webstore/detail/slido/dhhclfjehmpacimcdknijodpjpmppkii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www.sli.do/features-google-slides?interaction-type=UXVpeg%3D%3D" TargetMode="External"/><Relationship Id="rId4" Type="http://schemas.openxmlformats.org/officeDocument/2006/relationships/image" Target="../media/image26.png"/><Relationship Id="rId5" Type="http://schemas.openxmlformats.org/officeDocument/2006/relationships/hyperlink" Target="https://www.sli.do/features-google-slides?payload=eyJwb2xsUXVlc3Rpb25VdWlkIjoiOTNlZGIwMTItMmIxMi00NGNjLTk2ODktNmI5ZTk0YjcxYjExIiwicG9sbFV1aWQiOiIwMzlmMGVkYy1mOTgwLTRjNmEtYmQ1Zi02NjNlOTBiZDJkZDAiLCJwcmVzZW50YXRpb25JZCI6IjFVSWNCemZGcTNPQmRpejhnRDlCcG9tTzhicnZzbndNLUY0d3hmU2Rud0ZzIiwic2xpZGVJZCI6IlNMSURFU19BUEk4ODIzNjJfMCIsInRpbWVsaW5lIjpbeyJzY3JlZW4iOiJRdWl6Sm9pbmluZyJ9LHsicG9sbFF1ZXN0aW9uVXVpZCI6IjkzZWRiMDEyLTJiMTItNDRjYy05Njg5LTZiOWU5NGI3MWIxMSIsInNob3dDb3JyZWN0QW5zd2VycyI6ZmFsc2UsInNob3dSZXN1bHRzIjpmYWxzZSwidm90aW5nTG9ja2VkIjpmYWxzZX0seyJwb2xsUXVlc3Rpb25VdWlkIjoiOTNlZGIwMTItMmIxMi00NGNjLTk2ODktNmI5ZTk0YjcxYjExIiwic2hvd0NvcnJlY3RBbnN3ZXJzIjpmYWxzZSwic2hvd1Jlc3VsdHMiOnRydWUsInZvdGluZ0xvY2tlZCI6dHJ1ZX0seyJwb2xsUXVlc3Rpb25VdWlkIjoiOTNlZGIwMTItMmIxMi00NGNjLTk2ODktNmI5ZTk0YjcxYjExIiwic2hvd0NvcnJlY3RBbnN3ZXJzIjp0cnVlLCJzaG93UmVzdWx0cyI6dHJ1ZSwidm90aW5nTG9ja2VkIjp0cnVlfV0sInR5cGUiOiJTbGlkb1BvbGwifQ%3D%3D" TargetMode="External"/><Relationship Id="rId6" Type="http://schemas.openxmlformats.org/officeDocument/2006/relationships/image" Target="../media/image33.png"/><Relationship Id="rId7" Type="http://schemas.openxmlformats.org/officeDocument/2006/relationships/hyperlink" Target="https://chrome.google.com/webstore/detail/slido/dhhclfjehmpacimcdknijodpjpmppkii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www.sli.do/features-google-slides?interaction-type=UXVpeg%3D%3D" TargetMode="External"/><Relationship Id="rId4" Type="http://schemas.openxmlformats.org/officeDocument/2006/relationships/image" Target="../media/image26.png"/><Relationship Id="rId5" Type="http://schemas.openxmlformats.org/officeDocument/2006/relationships/hyperlink" Target="https://www.sli.do/features-google-slides?payload=eyJwb2xsUXVlc3Rpb25VdWlkIjoiNjViMDhjMmEtZDJkMS00MjNlLThhZWYtMTM1ODlkZTBiMjY3IiwicG9sbFV1aWQiOiIwMzlmMGVkYy1mOTgwLTRjNmEtYmQ1Zi02NjNlOTBiZDJkZDAiLCJwcmVzZW50YXRpb25JZCI6IjFVSWNCemZGcTNPQmRpejhnRDlCcG9tTzhicnZzbndNLUY0d3hmU2Rud0ZzIiwic2xpZGVJZCI6IlNMSURFU19BUEk4ODIzNjJfOCIsInRpbWVsaW5lIjpbeyJwb2xsUXVlc3Rpb25VdWlkIjoiNjViMDhjMmEtZDJkMS00MjNlLThhZWYtMTM1ODlkZTBiMjY3Iiwic2hvd0NvcnJlY3RBbnN3ZXJzIjpmYWxzZSwic2hvd1Jlc3VsdHMiOmZhbHNlLCJ2b3RpbmdMb2NrZWQiOmZhbHNlfSx7InBvbGxRdWVzdGlvblV1aWQiOiI2NWIwOGMyYS1kMmQxLTQyM2UtOGFlZi0xMzU4OWRlMGIyNjciLCJzaG93Q29ycmVjdEFuc3dlcnMiOmZhbHNlLCJzaG93UmVzdWx0cyI6dHJ1ZSwidm90aW5nTG9ja2VkIjp0cnVlfSx7InBvbGxRdWVzdGlvblV1aWQiOiI2NWIwOGMyYS1kMmQxLTQyM2UtOGFlZi0xMzU4OWRlMGIyNjciLCJzaG93Q29ycmVjdEFuc3dlcnMiOnRydWUsInNob3dSZXN1bHRzIjp0cnVlLCJ2b3RpbmdMb2NrZWQiOnRydWV9XSwidHlwZSI6IlNsaWRvUG9sbCJ9" TargetMode="External"/><Relationship Id="rId6" Type="http://schemas.openxmlformats.org/officeDocument/2006/relationships/image" Target="../media/image33.png"/><Relationship Id="rId7" Type="http://schemas.openxmlformats.org/officeDocument/2006/relationships/hyperlink" Target="https://chrome.google.com/webstore/detail/slido/dhhclfjehmpacimcdknijodpjpmppkii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www.sli.do/features-google-slides?interaction-type=UXVpeg%3D%3D" TargetMode="External"/><Relationship Id="rId4" Type="http://schemas.openxmlformats.org/officeDocument/2006/relationships/image" Target="../media/image26.png"/><Relationship Id="rId5" Type="http://schemas.openxmlformats.org/officeDocument/2006/relationships/hyperlink" Target="https://www.sli.do/features-google-slides?payload=eyJwb2xsUXVlc3Rpb25VdWlkIjoiOTJlNDViNDAtNGNjMS00ZDFmLTljNWYtZWRkZTJlOTNjOTcyIiwicG9sbFV1aWQiOiIwMzlmMGVkYy1mOTgwLTRjNmEtYmQ1Zi02NjNlOTBiZDJkZDAiLCJwcmVzZW50YXRpb25JZCI6IjFVSWNCemZGcTNPQmRpejhnRDlCcG9tTzhicnZzbndNLUY0d3hmU2Rud0ZzIiwic2xpZGVJZCI6IlNMSURFU19BUEk4ODIzNjJfMTYiLCJ0aW1lbGluZSI6W3sicG9sbFF1ZXN0aW9uVXVpZCI6IjkyZTQ1YjQwLTRjYzEtNGQxZi05YzVmLWVkZGUyZTkzYzk3MiIsInNob3dDb3JyZWN0QW5zd2VycyI6ZmFsc2UsInNob3dSZXN1bHRzIjpmYWxzZSwidm90aW5nTG9ja2VkIjpmYWxzZX0seyJwb2xsUXVlc3Rpb25VdWlkIjoiOTJlNDViNDAtNGNjMS00ZDFmLTljNWYtZWRkZTJlOTNjOTcyIiwic2hvd0NvcnJlY3RBbnN3ZXJzIjpmYWxzZSwic2hvd1Jlc3VsdHMiOnRydWUsInZvdGluZ0xvY2tlZCI6dHJ1ZX0seyJwb2xsUXVlc3Rpb25VdWlkIjoiOTJlNDViNDAtNGNjMS00ZDFmLTljNWYtZWRkZTJlOTNjOTcyIiwic2hvd0NvcnJlY3RBbnN3ZXJzIjp0cnVlLCJzaG93UmVzdWx0cyI6dHJ1ZSwidm90aW5nTG9ja2VkIjp0cnVlfV0sInR5cGUiOiJTbGlkb1BvbGwifQ%3D%3D" TargetMode="External"/><Relationship Id="rId6" Type="http://schemas.openxmlformats.org/officeDocument/2006/relationships/image" Target="../media/image33.png"/><Relationship Id="rId7" Type="http://schemas.openxmlformats.org/officeDocument/2006/relationships/hyperlink" Target="https://chrome.google.com/webstore/detail/slido/dhhclfjehmpacimcdknijodpjpmppkii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www.sli.do/features-google-slides?interaction-type=UXVpeg%3D%3D" TargetMode="External"/><Relationship Id="rId4" Type="http://schemas.openxmlformats.org/officeDocument/2006/relationships/image" Target="../media/image26.png"/><Relationship Id="rId5" Type="http://schemas.openxmlformats.org/officeDocument/2006/relationships/hyperlink" Target="https://www.sli.do/features-google-slides?payload=eyJwb2xsUXVlc3Rpb25VdWlkIjoiZjk2N2Q2YzItNmM5ZC00NDU0LWI5OTQtNzkwYmFmNDI4MDA2IiwicG9sbFV1aWQiOiIwMzlmMGVkYy1mOTgwLTRjNmEtYmQ1Zi02NjNlOTBiZDJkZDAiLCJwcmVzZW50YXRpb25JZCI6IjFVSWNCemZGcTNPQmRpejhnRDlCcG9tTzhicnZzbndNLUY0d3hmU2Rud0ZzIiwic2xpZGVJZCI6IlNMSURFU19BUEk4ODIzNjJfMjQiLCJ0aW1lbGluZSI6W3sicG9sbFF1ZXN0aW9uVXVpZCI6ImY5NjdkNmMyLTZjOWQtNDQ1NC1iOTk0LTc5MGJhZjQyODAwNiIsInNob3dDb3JyZWN0QW5zd2VycyI6ZmFsc2UsInNob3dSZXN1bHRzIjpmYWxzZSwidm90aW5nTG9ja2VkIjpmYWxzZX0seyJwb2xsUXVlc3Rpb25VdWlkIjoiZjk2N2Q2YzItNmM5ZC00NDU0LWI5OTQtNzkwYmFmNDI4MDA2Iiwic2hvd0NvcnJlY3RBbnN3ZXJzIjpmYWxzZSwic2hvd1Jlc3VsdHMiOnRydWUsInZvdGluZ0xvY2tlZCI6dHJ1ZX0seyJwb2xsUXVlc3Rpb25VdWlkIjoiZjk2N2Q2YzItNmM5ZC00NDU0LWI5OTQtNzkwYmFmNDI4MDA2Iiwic2hvd0NvcnJlY3RBbnN3ZXJzIjp0cnVlLCJzaG93UmVzdWx0cyI6dHJ1ZSwidm90aW5nTG9ja2VkIjp0cnVlfV0sInR5cGUiOiJTbGlkb1BvbGwifQ%3D%3D" TargetMode="External"/><Relationship Id="rId6" Type="http://schemas.openxmlformats.org/officeDocument/2006/relationships/image" Target="../media/image33.png"/><Relationship Id="rId7" Type="http://schemas.openxmlformats.org/officeDocument/2006/relationships/hyperlink" Target="https://chrome.google.com/webstore/detail/slido/dhhclfjehmpacimcdknijodpjpmppkii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www.sli.do/features-google-slides?interaction-type=UXVpeg%3D%3D" TargetMode="External"/><Relationship Id="rId4" Type="http://schemas.openxmlformats.org/officeDocument/2006/relationships/image" Target="../media/image26.png"/><Relationship Id="rId5" Type="http://schemas.openxmlformats.org/officeDocument/2006/relationships/hyperlink" Target="https://www.sli.do/features-google-slides?payload=eyJwb2xsUXVlc3Rpb25VdWlkIjoiYTJhYzYzYjAtZTIyOS00MmIzLTg2OGMtN2Y3ZWNhZWQ0MTA1IiwicG9sbFV1aWQiOiIwMzlmMGVkYy1mOTgwLTRjNmEtYmQ1Zi02NjNlOTBiZDJkZDAiLCJwcmVzZW50YXRpb25JZCI6IjFVSWNCemZGcTNPQmRpejhnRDlCcG9tTzhicnZzbndNLUY0d3hmU2Rud0ZzIiwic2xpZGVJZCI6IlNMSURFU19BUEk4ODIzNjJfMzIiLCJ0aW1lbGluZSI6W3sicG9sbFF1ZXN0aW9uVXVpZCI6ImEyYWM2M2IwLWUyMjktNDJiMy04NjhjLTdmN2VjYWVkNDEwNSIsInNob3dDb3JyZWN0QW5zd2VycyI6ZmFsc2UsInNob3dSZXN1bHRzIjpmYWxzZSwidm90aW5nTG9ja2VkIjpmYWxzZX0seyJwb2xsUXVlc3Rpb25VdWlkIjoiYTJhYzYzYjAtZTIyOS00MmIzLTg2OGMtN2Y3ZWNhZWQ0MTA1Iiwic2hvd0NvcnJlY3RBbnN3ZXJzIjpmYWxzZSwic2hvd1Jlc3VsdHMiOnRydWUsInZvdGluZ0xvY2tlZCI6dHJ1ZX0seyJwb2xsUXVlc3Rpb25VdWlkIjoiYTJhYzYzYjAtZTIyOS00MmIzLTg2OGMtN2Y3ZWNhZWQ0MTA1Iiwic2hvd0NvcnJlY3RBbnN3ZXJzIjp0cnVlLCJzaG93UmVzdWx0cyI6dHJ1ZSwidm90aW5nTG9ja2VkIjp0cnVlfV0sInR5cGUiOiJTbGlkb1BvbGwifQ%3D%3D" TargetMode="External"/><Relationship Id="rId6" Type="http://schemas.openxmlformats.org/officeDocument/2006/relationships/image" Target="../media/image33.png"/><Relationship Id="rId7" Type="http://schemas.openxmlformats.org/officeDocument/2006/relationships/hyperlink" Target="https://chrome.google.com/webstore/detail/slido/dhhclfjehmpacimcdknijodpjpmppkii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www.sli.do/features-google-slides?interaction-type=UXVpeg%3D%3D" TargetMode="External"/><Relationship Id="rId4" Type="http://schemas.openxmlformats.org/officeDocument/2006/relationships/image" Target="../media/image26.png"/><Relationship Id="rId5" Type="http://schemas.openxmlformats.org/officeDocument/2006/relationships/hyperlink" Target="https://www.sli.do/features-google-slides?payload=eyJwb2xsUXVlc3Rpb25VdWlkIjoiMWVkNjg3MmMtODY3Yi00YjViLTgyZGQtNDE4MmFkNzg2ODM5IiwicG9sbFV1aWQiOiIwMzlmMGVkYy1mOTgwLTRjNmEtYmQ1Zi02NjNlOTBiZDJkZDAiLCJwcmVzZW50YXRpb25JZCI6IjFVSWNCemZGcTNPQmRpejhnRDlCcG9tTzhicnZzbndNLUY0d3hmU2Rud0ZzIiwic2xpZGVJZCI6IlNMSURFU19BUEk4ODIzNjJfNDAiLCJ0aW1lbGluZSI6W3sicG9sbFF1ZXN0aW9uVXVpZCI6IjFlZDY4NzJjLTg2N2ItNGI1Yi04MmRkLTQxODJhZDc4NjgzOSIsInNob3dDb3JyZWN0QW5zd2VycyI6ZmFsc2UsInNob3dSZXN1bHRzIjpmYWxzZSwidm90aW5nTG9ja2VkIjpmYWxzZX0seyJwb2xsUXVlc3Rpb25VdWlkIjoiMWVkNjg3MmMtODY3Yi00YjViLTgyZGQtNDE4MmFkNzg2ODM5Iiwic2hvd0NvcnJlY3RBbnN3ZXJzIjpmYWxzZSwic2hvd1Jlc3VsdHMiOnRydWUsInZvdGluZ0xvY2tlZCI6dHJ1ZX0seyJwb2xsUXVlc3Rpb25VdWlkIjoiMWVkNjg3MmMtODY3Yi00YjViLTgyZGQtNDE4MmFkNzg2ODM5Iiwic2hvd0NvcnJlY3RBbnN3ZXJzIjp0cnVlLCJzaG93UmVzdWx0cyI6dHJ1ZSwidm90aW5nTG9ja2VkIjp0cnVlfV0sInR5cGUiOiJTbGlkb1BvbGwifQ%3D%3D" TargetMode="External"/><Relationship Id="rId6" Type="http://schemas.openxmlformats.org/officeDocument/2006/relationships/image" Target="../media/image33.png"/><Relationship Id="rId7" Type="http://schemas.openxmlformats.org/officeDocument/2006/relationships/hyperlink" Target="https://chrome.google.com/webstore/detail/slido/dhhclfjehmpacimcdknijodpjpmppkii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www.sli.do/features-google-slides?interaction-type=UXVpeg%3D%3D" TargetMode="External"/><Relationship Id="rId4" Type="http://schemas.openxmlformats.org/officeDocument/2006/relationships/image" Target="../media/image26.png"/><Relationship Id="rId5" Type="http://schemas.openxmlformats.org/officeDocument/2006/relationships/hyperlink" Target="https://www.sli.do/features-google-slides?payload=eyJwb2xsUXVlc3Rpb25VdWlkIjoiMjNmODI5MjgtMzE1MS00MWNiLWExMTktZjlmYzVjZGY3ZjA2IiwicG9sbFV1aWQiOiIwMzlmMGVkYy1mOTgwLTRjNmEtYmQ1Zi02NjNlOTBiZDJkZDAiLCJwcmVzZW50YXRpb25JZCI6IjFVSWNCemZGcTNPQmRpejhnRDlCcG9tTzhicnZzbndNLUY0d3hmU2Rud0ZzIiwic2xpZGVJZCI6IlNMSURFU19BUEk4ODIzNjJfNDgiLCJ0aW1lbGluZSI6W3sicG9sbFF1ZXN0aW9uVXVpZCI6IjIzZjgyOTI4LTMxNTEtNDFjYi1hMTE5LWY5ZmM1Y2RmN2YwNiIsInNob3dDb3JyZWN0QW5zd2VycyI6ZmFsc2UsInNob3dSZXN1bHRzIjpmYWxzZSwidm90aW5nTG9ja2VkIjpmYWxzZX0seyJwb2xsUXVlc3Rpb25VdWlkIjoiMjNmODI5MjgtMzE1MS00MWNiLWExMTktZjlmYzVjZGY3ZjA2Iiwic2hvd0NvcnJlY3RBbnN3ZXJzIjpmYWxzZSwic2hvd1Jlc3VsdHMiOnRydWUsInZvdGluZ0xvY2tlZCI6dHJ1ZX0seyJwb2xsUXVlc3Rpb25VdWlkIjoiMjNmODI5MjgtMzE1MS00MWNiLWExMTktZjlmYzVjZGY3ZjA2Iiwic2hvd0NvcnJlY3RBbnN3ZXJzIjp0cnVlLCJzaG93UmVzdWx0cyI6dHJ1ZSwidm90aW5nTG9ja2VkIjp0cnVlfSx7InBvbGxRdWVzdGlvblV1aWQiOiIyM2Y4MjkyOC0zMTUxLTQxY2ItYTExOS1mOWZjNWNkZjdmMDYiLCJzY3JlZW4iOiJRdWl6TGVhZGVyYm9hcmQiLCJzaG93Q29ycmVjdEFuc3dlcnMiOnRydWUsInNob3dSZXN1bHRzIjp0cnVlLCJ2b3RpbmdMb2NrZWQiOnRydWV9XSwidHlwZSI6IlNsaWRvUG9sbCJ9" TargetMode="External"/><Relationship Id="rId6" Type="http://schemas.openxmlformats.org/officeDocument/2006/relationships/image" Target="../media/image33.png"/><Relationship Id="rId7" Type="http://schemas.openxmlformats.org/officeDocument/2006/relationships/hyperlink" Target="https://chrome.google.com/webstore/detail/slido/dhhclfjehmpacimcdknijodpjpmppkii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8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8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2166425" y="2387101"/>
            <a:ext cx="5361300" cy="56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5120"/>
              <a:t>Elastic Search</a:t>
            </a:r>
            <a:endParaRPr b="1" sz="5120"/>
          </a:p>
        </p:txBody>
      </p:sp>
      <p:sp>
        <p:nvSpPr>
          <p:cNvPr id="129" name="Google Shape;129;p13"/>
          <p:cNvSpPr txBox="1"/>
          <p:nvPr>
            <p:ph type="ctrTitle"/>
          </p:nvPr>
        </p:nvSpPr>
        <p:spPr>
          <a:xfrm>
            <a:off x="2166425" y="1706701"/>
            <a:ext cx="5361300" cy="68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rgbClr val="F6B26B"/>
                </a:solidFill>
              </a:rPr>
              <a:t>Introduction to</a:t>
            </a:r>
            <a:endParaRPr b="1" sz="2700">
              <a:solidFill>
                <a:srgbClr val="F6B26B"/>
              </a:solidFill>
            </a:endParaRPr>
          </a:p>
        </p:txBody>
      </p:sp>
      <p:sp>
        <p:nvSpPr>
          <p:cNvPr id="130" name="Google Shape;130;p13"/>
          <p:cNvSpPr/>
          <p:nvPr/>
        </p:nvSpPr>
        <p:spPr>
          <a:xfrm>
            <a:off x="1672825" y="759450"/>
            <a:ext cx="6072900" cy="3820500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225" y="346030"/>
            <a:ext cx="1117500" cy="10158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2" name="Google Shape;13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9700" y="734075"/>
            <a:ext cx="1117500" cy="11175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3" name="Google Shape;13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5825" y="2816475"/>
            <a:ext cx="1117500" cy="11175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4" name="Google Shape;13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9525" y="1218100"/>
            <a:ext cx="1270500" cy="11175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5" name="Google Shape;135;p13"/>
          <p:cNvSpPr/>
          <p:nvPr/>
        </p:nvSpPr>
        <p:spPr>
          <a:xfrm>
            <a:off x="2706875" y="3332175"/>
            <a:ext cx="6072900" cy="1541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9525" y="4001550"/>
            <a:ext cx="2020325" cy="87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3"/>
          <p:cNvSpPr/>
          <p:nvPr/>
        </p:nvSpPr>
        <p:spPr>
          <a:xfrm>
            <a:off x="7209175" y="3381425"/>
            <a:ext cx="318600" cy="3246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3"/>
          <p:cNvSpPr/>
          <p:nvPr/>
        </p:nvSpPr>
        <p:spPr>
          <a:xfrm>
            <a:off x="2639150" y="3940575"/>
            <a:ext cx="318600" cy="3246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775" y="335150"/>
            <a:ext cx="8359627" cy="434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/>
          <p:nvPr>
            <p:ph type="title"/>
          </p:nvPr>
        </p:nvSpPr>
        <p:spPr>
          <a:xfrm>
            <a:off x="408250" y="1860025"/>
            <a:ext cx="37092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Logstash</a:t>
            </a:r>
            <a:endParaRPr b="1"/>
          </a:p>
        </p:txBody>
      </p:sp>
      <p:sp>
        <p:nvSpPr>
          <p:cNvPr id="205" name="Google Shape;205;p23"/>
          <p:cNvSpPr txBox="1"/>
          <p:nvPr/>
        </p:nvSpPr>
        <p:spPr>
          <a:xfrm>
            <a:off x="408250" y="2394925"/>
            <a:ext cx="2798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Logstash</a:t>
            </a:r>
            <a:r>
              <a:rPr lang="en-GB" sz="1700">
                <a:solidFill>
                  <a:srgbClr val="17171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a </a:t>
            </a:r>
            <a:r>
              <a:rPr b="1" lang="en-GB" sz="1700">
                <a:solidFill>
                  <a:srgbClr val="17171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data processing pipeline</a:t>
            </a:r>
            <a:endParaRPr b="1"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p23"/>
          <p:cNvPicPr preferRelativeResize="0"/>
          <p:nvPr/>
        </p:nvPicPr>
        <p:blipFill rotWithShape="1">
          <a:blip r:embed="rId3">
            <a:alphaModFix/>
          </a:blip>
          <a:srcRect b="0" l="0" r="28407" t="0"/>
          <a:stretch/>
        </p:blipFill>
        <p:spPr>
          <a:xfrm>
            <a:off x="3340500" y="404300"/>
            <a:ext cx="5110100" cy="433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200" y="4203225"/>
            <a:ext cx="619500" cy="6195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4"/>
          <p:cNvPicPr preferRelativeResize="0"/>
          <p:nvPr/>
        </p:nvPicPr>
        <p:blipFill rotWithShape="1">
          <a:blip r:embed="rId3">
            <a:alphaModFix/>
          </a:blip>
          <a:srcRect b="34111" l="1594" r="21000" t="31763"/>
          <a:stretch/>
        </p:blipFill>
        <p:spPr>
          <a:xfrm>
            <a:off x="1208525" y="2012450"/>
            <a:ext cx="6726975" cy="11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2475" y="2245987"/>
            <a:ext cx="651524" cy="65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994" y="4078075"/>
            <a:ext cx="740700" cy="6516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5" name="Google Shape;215;p24"/>
          <p:cNvSpPr txBox="1"/>
          <p:nvPr/>
        </p:nvSpPr>
        <p:spPr>
          <a:xfrm>
            <a:off x="3300613" y="31310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STORE | SEARCH | ANALYSE</a:t>
            </a:r>
            <a:endParaRPr b="1"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/>
          <p:nvPr/>
        </p:nvSpPr>
        <p:spPr>
          <a:xfrm>
            <a:off x="3029125" y="2070550"/>
            <a:ext cx="6021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038" y="882925"/>
            <a:ext cx="8239925" cy="366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5"/>
          <p:cNvSpPr txBox="1"/>
          <p:nvPr/>
        </p:nvSpPr>
        <p:spPr>
          <a:xfrm>
            <a:off x="399350" y="400300"/>
            <a:ext cx="836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Great Search Experience = Get fast and </a:t>
            </a:r>
            <a:r>
              <a:rPr b="1" lang="en-GB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relevant results, no matter the scale</a:t>
            </a:r>
            <a:endParaRPr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900" y="914400"/>
            <a:ext cx="7142199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6"/>
          <p:cNvSpPr/>
          <p:nvPr/>
        </p:nvSpPr>
        <p:spPr>
          <a:xfrm>
            <a:off x="5621900" y="1788300"/>
            <a:ext cx="2521200" cy="1714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400" y="366500"/>
            <a:ext cx="8412799" cy="42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8"/>
          <p:cNvPicPr preferRelativeResize="0"/>
          <p:nvPr/>
        </p:nvPicPr>
        <p:blipFill rotWithShape="1">
          <a:blip r:embed="rId3">
            <a:alphaModFix/>
          </a:blip>
          <a:srcRect b="0" l="0" r="28407" t="0"/>
          <a:stretch/>
        </p:blipFill>
        <p:spPr>
          <a:xfrm>
            <a:off x="1314750" y="763775"/>
            <a:ext cx="6335276" cy="397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8"/>
          <p:cNvSpPr txBox="1"/>
          <p:nvPr/>
        </p:nvSpPr>
        <p:spPr>
          <a:xfrm>
            <a:off x="2696725" y="311300"/>
            <a:ext cx="385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Communicates through its REST APIs</a:t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850" y="471475"/>
            <a:ext cx="3667125" cy="4200525"/>
          </a:xfrm>
          <a:prstGeom prst="rect">
            <a:avLst/>
          </a:prstGeom>
          <a:noFill/>
          <a:ln cap="flat" cmpd="sng" w="9525">
            <a:solidFill>
              <a:srgbClr val="171717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245" name="Google Shape;245;p29"/>
          <p:cNvSpPr txBox="1"/>
          <p:nvPr/>
        </p:nvSpPr>
        <p:spPr>
          <a:xfrm>
            <a:off x="351600" y="2048400"/>
            <a:ext cx="4220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And on the low level the </a:t>
            </a:r>
            <a:r>
              <a:rPr b="1" lang="en-GB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transfer of data</a:t>
            </a:r>
            <a:r>
              <a:rPr lang="en-GB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 takes places </a:t>
            </a:r>
            <a:r>
              <a:rPr b="1" lang="en-GB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as JSON objects</a:t>
            </a:r>
            <a:r>
              <a:rPr lang="en-GB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. Be it </a:t>
            </a:r>
            <a:r>
              <a:rPr b="1" lang="en-GB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receiving data</a:t>
            </a:r>
            <a:r>
              <a:rPr lang="en-GB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 or </a:t>
            </a:r>
            <a:r>
              <a:rPr b="1" lang="en-GB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responding to a search query</a:t>
            </a:r>
            <a:r>
              <a:rPr lang="en-GB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 its </a:t>
            </a:r>
            <a:r>
              <a:rPr b="1" lang="en-GB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JSON objects</a:t>
            </a:r>
            <a:r>
              <a:rPr lang="en-GB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endParaRPr b="1"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9700" y="584038"/>
            <a:ext cx="5854400" cy="397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0"/>
          <p:cNvSpPr txBox="1"/>
          <p:nvPr>
            <p:ph type="title"/>
          </p:nvPr>
        </p:nvSpPr>
        <p:spPr>
          <a:xfrm>
            <a:off x="408250" y="1860025"/>
            <a:ext cx="37092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Kibana</a:t>
            </a:r>
            <a:endParaRPr b="1"/>
          </a:p>
        </p:txBody>
      </p:sp>
      <p:sp>
        <p:nvSpPr>
          <p:cNvPr id="252" name="Google Shape;252;p30"/>
          <p:cNvSpPr txBox="1"/>
          <p:nvPr/>
        </p:nvSpPr>
        <p:spPr>
          <a:xfrm>
            <a:off x="408250" y="2394925"/>
            <a:ext cx="2798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Kibana brings more meaning and insight to data in </a:t>
            </a:r>
            <a:r>
              <a:rPr b="1" lang="en-GB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visual format</a:t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647" y="4255927"/>
            <a:ext cx="588600" cy="5349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075" y="648775"/>
            <a:ext cx="8481823" cy="412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 txBox="1"/>
          <p:nvPr>
            <p:ph type="title"/>
          </p:nvPr>
        </p:nvSpPr>
        <p:spPr>
          <a:xfrm>
            <a:off x="1388554" y="1350396"/>
            <a:ext cx="6366900" cy="2539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Have you ever used the Elastic Stack before?</a:t>
            </a:r>
            <a:endParaRPr b="1"/>
          </a:p>
        </p:txBody>
      </p:sp>
      <p:pic>
        <p:nvPicPr>
          <p:cNvPr id="144" name="Google Shape;14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714871">
            <a:off x="639075" y="957751"/>
            <a:ext cx="1797445" cy="71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45724">
            <a:off x="7052573" y="3142688"/>
            <a:ext cx="1389874" cy="138987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4"/>
          <p:cNvSpPr txBox="1"/>
          <p:nvPr>
            <p:ph type="title"/>
          </p:nvPr>
        </p:nvSpPr>
        <p:spPr>
          <a:xfrm rot="-535486">
            <a:off x="2948021" y="1004969"/>
            <a:ext cx="2502296" cy="624319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</a:rPr>
              <a:t>Extensively!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47" name="Google Shape;147;p14"/>
          <p:cNvSpPr txBox="1"/>
          <p:nvPr>
            <p:ph type="title"/>
          </p:nvPr>
        </p:nvSpPr>
        <p:spPr>
          <a:xfrm rot="1541538">
            <a:off x="6282403" y="1475832"/>
            <a:ext cx="2501511" cy="623934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</a:rPr>
              <a:t>In Maxxton</a:t>
            </a:r>
            <a:r>
              <a:rPr b="1" lang="en-GB">
                <a:solidFill>
                  <a:srgbClr val="000000"/>
                </a:solidFill>
              </a:rPr>
              <a:t>!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48" name="Google Shape;148;p14"/>
          <p:cNvSpPr txBox="1"/>
          <p:nvPr>
            <p:ph type="title"/>
          </p:nvPr>
        </p:nvSpPr>
        <p:spPr>
          <a:xfrm rot="-1070968">
            <a:off x="321844" y="3389357"/>
            <a:ext cx="2599528" cy="765911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</a:rPr>
              <a:t>Basic!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/>
          <p:nvPr>
            <p:ph type="title"/>
          </p:nvPr>
        </p:nvSpPr>
        <p:spPr>
          <a:xfrm>
            <a:off x="418700" y="1547450"/>
            <a:ext cx="31188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The Elastic Stack</a:t>
            </a:r>
            <a:endParaRPr b="1"/>
          </a:p>
        </p:txBody>
      </p:sp>
      <p:pic>
        <p:nvPicPr>
          <p:cNvPr id="264" name="Google Shape;264;p32"/>
          <p:cNvPicPr preferRelativeResize="0"/>
          <p:nvPr/>
        </p:nvPicPr>
        <p:blipFill rotWithShape="1">
          <a:blip r:embed="rId3">
            <a:alphaModFix/>
          </a:blip>
          <a:srcRect b="0" l="1594" r="21000" t="0"/>
          <a:stretch/>
        </p:blipFill>
        <p:spPr>
          <a:xfrm>
            <a:off x="3970000" y="1245938"/>
            <a:ext cx="4652226" cy="22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2"/>
          <p:cNvSpPr txBox="1"/>
          <p:nvPr/>
        </p:nvSpPr>
        <p:spPr>
          <a:xfrm>
            <a:off x="418700" y="2060400"/>
            <a:ext cx="3308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Reliably and securely take data from any source, in any format, then search, analyse, and visualise it in real time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our agenda</a:t>
            </a:r>
            <a:endParaRPr/>
          </a:p>
        </p:txBody>
      </p:sp>
      <p:sp>
        <p:nvSpPr>
          <p:cNvPr id="271" name="Google Shape;271;p33"/>
          <p:cNvSpPr txBox="1"/>
          <p:nvPr/>
        </p:nvSpPr>
        <p:spPr>
          <a:xfrm>
            <a:off x="869875" y="1564700"/>
            <a:ext cx="67077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Basic example of how the components of </a:t>
            </a: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Elastic Stack </a:t>
            </a: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work together.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b="1"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Setting up </a:t>
            </a:r>
            <a:r>
              <a:rPr b="1"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elasticsearch and kibana locally</a:t>
            </a:r>
            <a:endParaRPr b="1"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Understand basic architecture of Elasticsearch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Concept of Sharding </a:t>
            </a: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and Replication</a:t>
            </a: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- Shards, Replica Shards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CRUD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Routing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Analyser in Elasticsearch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Inverted Index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our agenda</a:t>
            </a:r>
            <a:endParaRPr/>
          </a:p>
        </p:txBody>
      </p:sp>
      <p:sp>
        <p:nvSpPr>
          <p:cNvPr id="277" name="Google Shape;277;p34"/>
          <p:cNvSpPr txBox="1"/>
          <p:nvPr/>
        </p:nvSpPr>
        <p:spPr>
          <a:xfrm>
            <a:off x="869875" y="1564700"/>
            <a:ext cx="67077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Basic example of how the components of </a:t>
            </a: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Elastic Stack</a:t>
            </a: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work together.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Setting up elasticsearch and kibana locally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b="1"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Understand basic architecture of Elasticsearch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Concept of Sharding - Shards, Replica Shards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CRUD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Routing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Analyser in Elasticsearch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Inverted Index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/>
          <p:nvPr/>
        </p:nvSpPr>
        <p:spPr>
          <a:xfrm>
            <a:off x="927825" y="1171500"/>
            <a:ext cx="7035600" cy="3498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7171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83" name="Google Shape;28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4375" y="3157800"/>
            <a:ext cx="1378500" cy="11118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284" name="Google Shape;284;p35"/>
          <p:cNvSpPr txBox="1"/>
          <p:nvPr/>
        </p:nvSpPr>
        <p:spPr>
          <a:xfrm>
            <a:off x="4129950" y="4269600"/>
            <a:ext cx="88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Node-1</a:t>
            </a:r>
            <a:endParaRPr b="1"/>
          </a:p>
        </p:txBody>
      </p:sp>
      <p:sp>
        <p:nvSpPr>
          <p:cNvPr id="285" name="Google Shape;285;p35"/>
          <p:cNvSpPr/>
          <p:nvPr/>
        </p:nvSpPr>
        <p:spPr>
          <a:xfrm>
            <a:off x="4935675" y="1918150"/>
            <a:ext cx="2097600" cy="1139400"/>
          </a:xfrm>
          <a:prstGeom prst="wedgeRoundRectCallout">
            <a:avLst>
              <a:gd fmla="val -41706" name="adj1"/>
              <a:gd fmla="val 78454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Hi! I am a NODE, a running instance of elasticsearch</a:t>
            </a:r>
            <a:endParaRPr b="1">
              <a:solidFill>
                <a:srgbClr val="17171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6" name="Google Shape;286;p35"/>
          <p:cNvSpPr/>
          <p:nvPr/>
        </p:nvSpPr>
        <p:spPr>
          <a:xfrm>
            <a:off x="5370975" y="3690950"/>
            <a:ext cx="1662300" cy="787800"/>
          </a:xfrm>
          <a:prstGeom prst="wedgeRoundRectCallout">
            <a:avLst>
              <a:gd fmla="val -75782" name="adj1"/>
              <a:gd fmla="val 49527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I have a unique ID and a name</a:t>
            </a:r>
            <a:endParaRPr b="1">
              <a:solidFill>
                <a:srgbClr val="17171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7" name="Google Shape;287;p35"/>
          <p:cNvSpPr txBox="1"/>
          <p:nvPr>
            <p:ph idx="4294967295" type="title"/>
          </p:nvPr>
        </p:nvSpPr>
        <p:spPr>
          <a:xfrm>
            <a:off x="1367450" y="558300"/>
            <a:ext cx="145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/>
              <a:t>Cluster</a:t>
            </a:r>
            <a:endParaRPr b="1" sz="2600"/>
          </a:p>
        </p:txBody>
      </p:sp>
      <p:sp>
        <p:nvSpPr>
          <p:cNvPr id="288" name="Google Shape;288;p35"/>
          <p:cNvSpPr/>
          <p:nvPr/>
        </p:nvSpPr>
        <p:spPr>
          <a:xfrm>
            <a:off x="2090800" y="2571750"/>
            <a:ext cx="1590900" cy="862200"/>
          </a:xfrm>
          <a:prstGeom prst="wedgeRoundRectCallout">
            <a:avLst>
              <a:gd fmla="val 66453" name="adj1"/>
              <a:gd fmla="val 34200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I belong to a single cluster</a:t>
            </a:r>
            <a:endParaRPr b="1">
              <a:solidFill>
                <a:srgbClr val="17171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900" y="796100"/>
            <a:ext cx="7730100" cy="373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6"/>
          <p:cNvSpPr txBox="1"/>
          <p:nvPr>
            <p:ph idx="4294967295" type="title"/>
          </p:nvPr>
        </p:nvSpPr>
        <p:spPr>
          <a:xfrm>
            <a:off x="1367450" y="558300"/>
            <a:ext cx="145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/>
              <a:t>Cluster</a:t>
            </a:r>
            <a:endParaRPr b="1" sz="2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925" y="469025"/>
            <a:ext cx="7991425" cy="420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900" y="796100"/>
            <a:ext cx="7730100" cy="37367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8"/>
          <p:cNvSpPr txBox="1"/>
          <p:nvPr>
            <p:ph idx="4294967295" type="title"/>
          </p:nvPr>
        </p:nvSpPr>
        <p:spPr>
          <a:xfrm>
            <a:off x="1367450" y="558300"/>
            <a:ext cx="145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/>
              <a:t>Cluster</a:t>
            </a:r>
            <a:endParaRPr b="1" sz="2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9"/>
          <p:cNvSpPr txBox="1"/>
          <p:nvPr/>
        </p:nvSpPr>
        <p:spPr>
          <a:xfrm>
            <a:off x="1837950" y="379375"/>
            <a:ext cx="6063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Data is stored as Documents in Elasticsearch!</a:t>
            </a:r>
            <a:endParaRPr b="1" sz="1600"/>
          </a:p>
        </p:txBody>
      </p:sp>
      <p:pic>
        <p:nvPicPr>
          <p:cNvPr id="311" name="Google Shape;31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800" y="1849163"/>
            <a:ext cx="2919850" cy="14451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9"/>
          <p:cNvSpPr/>
          <p:nvPr/>
        </p:nvSpPr>
        <p:spPr>
          <a:xfrm>
            <a:off x="4037650" y="2313825"/>
            <a:ext cx="534300" cy="32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3" name="Google Shape;31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5125" y="1172338"/>
            <a:ext cx="2798825" cy="279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9"/>
          <p:cNvSpPr/>
          <p:nvPr/>
        </p:nvSpPr>
        <p:spPr>
          <a:xfrm>
            <a:off x="1630250" y="3580350"/>
            <a:ext cx="3035700" cy="1078200"/>
          </a:xfrm>
          <a:prstGeom prst="wedgeRoundRectCallout">
            <a:avLst>
              <a:gd fmla="val 68265" name="adj1"/>
              <a:gd fmla="val -53884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 Mono"/>
                <a:ea typeface="Roboto Mono"/>
                <a:cs typeface="Roboto Mono"/>
                <a:sym typeface="Roboto Mono"/>
              </a:rPr>
              <a:t>I am a document, a JSON object that stores received input along with some metadata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/>
          <p:nvPr/>
        </p:nvSpPr>
        <p:spPr>
          <a:xfrm>
            <a:off x="698675" y="1235725"/>
            <a:ext cx="3590100" cy="34332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40"/>
          <p:cNvSpPr txBox="1"/>
          <p:nvPr/>
        </p:nvSpPr>
        <p:spPr>
          <a:xfrm>
            <a:off x="2586000" y="484075"/>
            <a:ext cx="397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Data are grouped into an Index</a:t>
            </a:r>
            <a:endParaRPr b="1" sz="1600"/>
          </a:p>
        </p:txBody>
      </p:sp>
      <p:pic>
        <p:nvPicPr>
          <p:cNvPr id="321" name="Google Shape;32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88" y="1876675"/>
            <a:ext cx="2799600" cy="2562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322" name="Google Shape;322;p40"/>
          <p:cNvSpPr txBox="1"/>
          <p:nvPr/>
        </p:nvSpPr>
        <p:spPr>
          <a:xfrm>
            <a:off x="1558750" y="1327300"/>
            <a:ext cx="178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Produce Index</a:t>
            </a:r>
            <a:endParaRPr b="1" sz="1600"/>
          </a:p>
        </p:txBody>
      </p:sp>
      <p:pic>
        <p:nvPicPr>
          <p:cNvPr id="323" name="Google Shape;323;p40"/>
          <p:cNvPicPr preferRelativeResize="0"/>
          <p:nvPr/>
        </p:nvPicPr>
        <p:blipFill rotWithShape="1">
          <a:blip r:embed="rId4">
            <a:alphaModFix/>
          </a:blip>
          <a:srcRect b="7000" l="7130" r="10149" t="3594"/>
          <a:stretch/>
        </p:blipFill>
        <p:spPr>
          <a:xfrm>
            <a:off x="4697075" y="1183400"/>
            <a:ext cx="3763450" cy="348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1"/>
          <p:cNvSpPr txBox="1"/>
          <p:nvPr>
            <p:ph type="title"/>
          </p:nvPr>
        </p:nvSpPr>
        <p:spPr>
          <a:xfrm>
            <a:off x="902850" y="1093875"/>
            <a:ext cx="25905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00"/>
              <a:t>To Summarise</a:t>
            </a:r>
            <a:endParaRPr sz="2400"/>
          </a:p>
        </p:txBody>
      </p:sp>
      <p:sp>
        <p:nvSpPr>
          <p:cNvPr id="329" name="Google Shape;329;p41"/>
          <p:cNvSpPr txBox="1"/>
          <p:nvPr/>
        </p:nvSpPr>
        <p:spPr>
          <a:xfrm>
            <a:off x="793675" y="1640900"/>
            <a:ext cx="6707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The cluster is a collection of multiple nodes distributed across various machines. 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Each of these nodes have their own roles. One out of which is to store data. 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Data is stored as documents (JSON input + metadata).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Logically related documents are grouped under indices.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00" y="204725"/>
            <a:ext cx="4544725" cy="47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5"/>
          <p:cNvSpPr txBox="1"/>
          <p:nvPr>
            <p:ph type="title"/>
          </p:nvPr>
        </p:nvSpPr>
        <p:spPr>
          <a:xfrm>
            <a:off x="4890375" y="1083451"/>
            <a:ext cx="3767400" cy="3136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Use Cases: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71828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6"/>
              <a:buChar char="●"/>
            </a:pPr>
            <a:r>
              <a:rPr b="1" lang="en-GB" sz="2255">
                <a:solidFill>
                  <a:srgbClr val="000000"/>
                </a:solidFill>
              </a:rPr>
              <a:t>Logging</a:t>
            </a:r>
            <a:endParaRPr b="1" sz="2255">
              <a:solidFill>
                <a:srgbClr val="000000"/>
              </a:solidFill>
            </a:endParaRPr>
          </a:p>
          <a:p>
            <a:pPr indent="-371828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6"/>
              <a:buChar char="●"/>
            </a:pPr>
            <a:r>
              <a:rPr b="1" lang="en-GB" sz="2255">
                <a:solidFill>
                  <a:srgbClr val="000000"/>
                </a:solidFill>
              </a:rPr>
              <a:t>Metrics</a:t>
            </a:r>
            <a:endParaRPr b="1" sz="2255">
              <a:solidFill>
                <a:srgbClr val="000000"/>
              </a:solidFill>
            </a:endParaRPr>
          </a:p>
          <a:p>
            <a:pPr indent="-371828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6"/>
              <a:buChar char="●"/>
            </a:pPr>
            <a:r>
              <a:rPr b="1" lang="en-GB" sz="2255">
                <a:solidFill>
                  <a:srgbClr val="000000"/>
                </a:solidFill>
              </a:rPr>
              <a:t>Security Analytics</a:t>
            </a:r>
            <a:endParaRPr b="1" sz="2255">
              <a:solidFill>
                <a:srgbClr val="000000"/>
              </a:solidFill>
            </a:endParaRPr>
          </a:p>
          <a:p>
            <a:pPr indent="-371828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6"/>
              <a:buChar char="●"/>
            </a:pPr>
            <a:r>
              <a:rPr b="1" lang="en-GB" sz="2255">
                <a:solidFill>
                  <a:srgbClr val="000000"/>
                </a:solidFill>
              </a:rPr>
              <a:t>Business Analytics</a:t>
            </a:r>
            <a:endParaRPr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our agenda</a:t>
            </a:r>
            <a:endParaRPr/>
          </a:p>
        </p:txBody>
      </p:sp>
      <p:sp>
        <p:nvSpPr>
          <p:cNvPr id="335" name="Google Shape;335;p42"/>
          <p:cNvSpPr txBox="1"/>
          <p:nvPr/>
        </p:nvSpPr>
        <p:spPr>
          <a:xfrm>
            <a:off x="869875" y="1564700"/>
            <a:ext cx="67077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Basic example of how the components of </a:t>
            </a: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Elastic Stack</a:t>
            </a: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work together.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Setting up elasticsearch and kibana locally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Understand basic architecture of Elasticsearch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b="1"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Concept of Sharding and Replication - Shards, Replica Shards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CRUD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Routing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Analyser in Elasticsearch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Inverted Index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3"/>
          <p:cNvSpPr/>
          <p:nvPr/>
        </p:nvSpPr>
        <p:spPr>
          <a:xfrm>
            <a:off x="2854900" y="1853275"/>
            <a:ext cx="1517700" cy="25434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43"/>
          <p:cNvSpPr/>
          <p:nvPr/>
        </p:nvSpPr>
        <p:spPr>
          <a:xfrm>
            <a:off x="4713425" y="1853275"/>
            <a:ext cx="1517700" cy="25434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43"/>
          <p:cNvSpPr/>
          <p:nvPr/>
        </p:nvSpPr>
        <p:spPr>
          <a:xfrm>
            <a:off x="6571950" y="1853275"/>
            <a:ext cx="1517700" cy="25434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43"/>
          <p:cNvSpPr/>
          <p:nvPr/>
        </p:nvSpPr>
        <p:spPr>
          <a:xfrm>
            <a:off x="1954725" y="1361325"/>
            <a:ext cx="6834900" cy="3454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43"/>
          <p:cNvSpPr txBox="1"/>
          <p:nvPr/>
        </p:nvSpPr>
        <p:spPr>
          <a:xfrm>
            <a:off x="3171700" y="1453075"/>
            <a:ext cx="88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Node-1</a:t>
            </a:r>
            <a:endParaRPr b="1"/>
          </a:p>
        </p:txBody>
      </p:sp>
      <p:sp>
        <p:nvSpPr>
          <p:cNvPr id="345" name="Google Shape;345;p43"/>
          <p:cNvSpPr txBox="1"/>
          <p:nvPr/>
        </p:nvSpPr>
        <p:spPr>
          <a:xfrm>
            <a:off x="5030225" y="1453075"/>
            <a:ext cx="88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Node-2</a:t>
            </a:r>
            <a:endParaRPr b="1"/>
          </a:p>
        </p:txBody>
      </p:sp>
      <p:sp>
        <p:nvSpPr>
          <p:cNvPr id="346" name="Google Shape;346;p43"/>
          <p:cNvSpPr txBox="1"/>
          <p:nvPr/>
        </p:nvSpPr>
        <p:spPr>
          <a:xfrm>
            <a:off x="6888750" y="1453075"/>
            <a:ext cx="88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Node-3</a:t>
            </a:r>
            <a:endParaRPr b="1"/>
          </a:p>
        </p:txBody>
      </p:sp>
      <p:sp>
        <p:nvSpPr>
          <p:cNvPr id="347" name="Google Shape;347;p43"/>
          <p:cNvSpPr txBox="1"/>
          <p:nvPr/>
        </p:nvSpPr>
        <p:spPr>
          <a:xfrm>
            <a:off x="2329750" y="961125"/>
            <a:ext cx="129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Cluster</a:t>
            </a:r>
            <a:endParaRPr b="1"/>
          </a:p>
        </p:txBody>
      </p:sp>
      <p:sp>
        <p:nvSpPr>
          <p:cNvPr id="348" name="Google Shape;348;p43"/>
          <p:cNvSpPr/>
          <p:nvPr/>
        </p:nvSpPr>
        <p:spPr>
          <a:xfrm>
            <a:off x="2561800" y="2046300"/>
            <a:ext cx="2061900" cy="900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43"/>
          <p:cNvSpPr txBox="1"/>
          <p:nvPr/>
        </p:nvSpPr>
        <p:spPr>
          <a:xfrm>
            <a:off x="2561700" y="2046300"/>
            <a:ext cx="158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Produce Index</a:t>
            </a:r>
            <a:endParaRPr b="1" sz="1200"/>
          </a:p>
        </p:txBody>
      </p:sp>
      <p:sp>
        <p:nvSpPr>
          <p:cNvPr id="350" name="Google Shape;350;p43"/>
          <p:cNvSpPr/>
          <p:nvPr/>
        </p:nvSpPr>
        <p:spPr>
          <a:xfrm>
            <a:off x="2561700" y="3254675"/>
            <a:ext cx="2061900" cy="900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43"/>
          <p:cNvSpPr txBox="1"/>
          <p:nvPr/>
        </p:nvSpPr>
        <p:spPr>
          <a:xfrm>
            <a:off x="2603400" y="3254675"/>
            <a:ext cx="19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Wine and Beer Index</a:t>
            </a:r>
            <a:endParaRPr b="1" sz="1200">
              <a:solidFill>
                <a:srgbClr val="17171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2" name="Google Shape;352;p43"/>
          <p:cNvSpPr txBox="1"/>
          <p:nvPr/>
        </p:nvSpPr>
        <p:spPr>
          <a:xfrm>
            <a:off x="400600" y="438275"/>
            <a:ext cx="277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What is a Shard?</a:t>
            </a:r>
            <a:endParaRPr b="1" sz="1600"/>
          </a:p>
        </p:txBody>
      </p:sp>
      <p:sp>
        <p:nvSpPr>
          <p:cNvPr id="353" name="Google Shape;353;p43"/>
          <p:cNvSpPr/>
          <p:nvPr/>
        </p:nvSpPr>
        <p:spPr>
          <a:xfrm>
            <a:off x="3263100" y="2387100"/>
            <a:ext cx="648900" cy="5055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P0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43"/>
          <p:cNvSpPr/>
          <p:nvPr/>
        </p:nvSpPr>
        <p:spPr>
          <a:xfrm>
            <a:off x="3263100" y="3631575"/>
            <a:ext cx="648900" cy="505500"/>
          </a:xfrm>
          <a:prstGeom prst="roundRect">
            <a:avLst>
              <a:gd fmla="val 16667" name="adj"/>
            </a:avLst>
          </a:prstGeom>
          <a:solidFill>
            <a:srgbClr val="45818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P0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43"/>
          <p:cNvSpPr/>
          <p:nvPr/>
        </p:nvSpPr>
        <p:spPr>
          <a:xfrm>
            <a:off x="334075" y="1513725"/>
            <a:ext cx="2061900" cy="1109700"/>
          </a:xfrm>
          <a:prstGeom prst="wedgeRectCallout">
            <a:avLst>
              <a:gd fmla="val 89009" name="adj1"/>
              <a:gd fmla="val 56058" name="adj2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 Mono"/>
                <a:ea typeface="Roboto Mono"/>
                <a:cs typeface="Roboto Mono"/>
                <a:sym typeface="Roboto Mono"/>
              </a:rPr>
              <a:t>Hi! I am a shard. I hold documents related to Produce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6" name="Google Shape;356;p43"/>
          <p:cNvSpPr/>
          <p:nvPr/>
        </p:nvSpPr>
        <p:spPr>
          <a:xfrm>
            <a:off x="334075" y="2962975"/>
            <a:ext cx="2061900" cy="1109700"/>
          </a:xfrm>
          <a:prstGeom prst="wedgeRectCallout">
            <a:avLst>
              <a:gd fmla="val 89009" name="adj1"/>
              <a:gd fmla="val 36760" name="adj2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 Mono"/>
                <a:ea typeface="Roboto Mono"/>
                <a:cs typeface="Roboto Mono"/>
                <a:sym typeface="Roboto Mono"/>
              </a:rPr>
              <a:t>Hi! I am a shard. I hold documents related to Wine and Beer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7" name="Google Shape;357;p43"/>
          <p:cNvSpPr/>
          <p:nvPr/>
        </p:nvSpPr>
        <p:spPr>
          <a:xfrm>
            <a:off x="2561800" y="2046300"/>
            <a:ext cx="5757000" cy="900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43"/>
          <p:cNvSpPr/>
          <p:nvPr/>
        </p:nvSpPr>
        <p:spPr>
          <a:xfrm>
            <a:off x="2561800" y="3254675"/>
            <a:ext cx="5757000" cy="900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43"/>
          <p:cNvSpPr/>
          <p:nvPr/>
        </p:nvSpPr>
        <p:spPr>
          <a:xfrm>
            <a:off x="5147825" y="2387100"/>
            <a:ext cx="648900" cy="5055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P1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43"/>
          <p:cNvSpPr/>
          <p:nvPr/>
        </p:nvSpPr>
        <p:spPr>
          <a:xfrm>
            <a:off x="7032550" y="2387100"/>
            <a:ext cx="648900" cy="5055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P2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43"/>
          <p:cNvSpPr/>
          <p:nvPr/>
        </p:nvSpPr>
        <p:spPr>
          <a:xfrm>
            <a:off x="5147825" y="3631575"/>
            <a:ext cx="648900" cy="505500"/>
          </a:xfrm>
          <a:prstGeom prst="roundRect">
            <a:avLst>
              <a:gd fmla="val 16667" name="adj"/>
            </a:avLst>
          </a:prstGeom>
          <a:solidFill>
            <a:srgbClr val="45818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P1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43"/>
          <p:cNvSpPr/>
          <p:nvPr/>
        </p:nvSpPr>
        <p:spPr>
          <a:xfrm>
            <a:off x="7006350" y="3631575"/>
            <a:ext cx="648900" cy="505500"/>
          </a:xfrm>
          <a:prstGeom prst="roundRect">
            <a:avLst>
              <a:gd fmla="val 16667" name="adj"/>
            </a:avLst>
          </a:prstGeom>
          <a:solidFill>
            <a:srgbClr val="45818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P2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4"/>
          <p:cNvSpPr/>
          <p:nvPr/>
        </p:nvSpPr>
        <p:spPr>
          <a:xfrm>
            <a:off x="2854900" y="1853275"/>
            <a:ext cx="1517700" cy="25434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44"/>
          <p:cNvSpPr/>
          <p:nvPr/>
        </p:nvSpPr>
        <p:spPr>
          <a:xfrm>
            <a:off x="4713425" y="1853275"/>
            <a:ext cx="1517700" cy="25434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44"/>
          <p:cNvSpPr/>
          <p:nvPr/>
        </p:nvSpPr>
        <p:spPr>
          <a:xfrm>
            <a:off x="6571950" y="1853275"/>
            <a:ext cx="1517700" cy="25434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44"/>
          <p:cNvSpPr/>
          <p:nvPr/>
        </p:nvSpPr>
        <p:spPr>
          <a:xfrm>
            <a:off x="1954725" y="1361325"/>
            <a:ext cx="6834900" cy="3454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44"/>
          <p:cNvSpPr txBox="1"/>
          <p:nvPr/>
        </p:nvSpPr>
        <p:spPr>
          <a:xfrm>
            <a:off x="3171700" y="1453075"/>
            <a:ext cx="88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Node-1</a:t>
            </a:r>
            <a:endParaRPr b="1"/>
          </a:p>
        </p:txBody>
      </p:sp>
      <p:sp>
        <p:nvSpPr>
          <p:cNvPr id="372" name="Google Shape;372;p44"/>
          <p:cNvSpPr txBox="1"/>
          <p:nvPr/>
        </p:nvSpPr>
        <p:spPr>
          <a:xfrm>
            <a:off x="5030225" y="1453075"/>
            <a:ext cx="88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Node-2</a:t>
            </a:r>
            <a:endParaRPr b="1"/>
          </a:p>
        </p:txBody>
      </p:sp>
      <p:sp>
        <p:nvSpPr>
          <p:cNvPr id="373" name="Google Shape;373;p44"/>
          <p:cNvSpPr txBox="1"/>
          <p:nvPr/>
        </p:nvSpPr>
        <p:spPr>
          <a:xfrm>
            <a:off x="6888750" y="1453075"/>
            <a:ext cx="88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Node-3</a:t>
            </a:r>
            <a:endParaRPr b="1"/>
          </a:p>
        </p:txBody>
      </p:sp>
      <p:sp>
        <p:nvSpPr>
          <p:cNvPr id="374" name="Google Shape;374;p44"/>
          <p:cNvSpPr txBox="1"/>
          <p:nvPr/>
        </p:nvSpPr>
        <p:spPr>
          <a:xfrm>
            <a:off x="2329750" y="961125"/>
            <a:ext cx="129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Cluster</a:t>
            </a:r>
            <a:endParaRPr b="1"/>
          </a:p>
        </p:txBody>
      </p:sp>
      <p:sp>
        <p:nvSpPr>
          <p:cNvPr id="375" name="Google Shape;375;p44"/>
          <p:cNvSpPr/>
          <p:nvPr/>
        </p:nvSpPr>
        <p:spPr>
          <a:xfrm>
            <a:off x="2561800" y="2046300"/>
            <a:ext cx="2061900" cy="900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44"/>
          <p:cNvSpPr txBox="1"/>
          <p:nvPr/>
        </p:nvSpPr>
        <p:spPr>
          <a:xfrm>
            <a:off x="2561700" y="2046300"/>
            <a:ext cx="172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Food Truck</a:t>
            </a:r>
            <a:r>
              <a:rPr b="1" lang="en-GB" sz="12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 Index</a:t>
            </a:r>
            <a:endParaRPr b="1" sz="1200"/>
          </a:p>
        </p:txBody>
      </p:sp>
      <p:sp>
        <p:nvSpPr>
          <p:cNvPr id="377" name="Google Shape;377;p44"/>
          <p:cNvSpPr txBox="1"/>
          <p:nvPr/>
        </p:nvSpPr>
        <p:spPr>
          <a:xfrm>
            <a:off x="400600" y="438275"/>
            <a:ext cx="277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What is a Sharding?</a:t>
            </a:r>
            <a:endParaRPr b="1" sz="1600"/>
          </a:p>
        </p:txBody>
      </p:sp>
      <p:sp>
        <p:nvSpPr>
          <p:cNvPr id="378" name="Google Shape;378;p44"/>
          <p:cNvSpPr/>
          <p:nvPr/>
        </p:nvSpPr>
        <p:spPr>
          <a:xfrm>
            <a:off x="3263100" y="2387100"/>
            <a:ext cx="648900" cy="5055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P0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44"/>
          <p:cNvSpPr/>
          <p:nvPr/>
        </p:nvSpPr>
        <p:spPr>
          <a:xfrm>
            <a:off x="3828325" y="586725"/>
            <a:ext cx="1968300" cy="717900"/>
          </a:xfrm>
          <a:prstGeom prst="wedgeRectCallout">
            <a:avLst>
              <a:gd fmla="val -36706" name="adj1"/>
              <a:gd fmla="val 119129" name="adj2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 Mono"/>
                <a:ea typeface="Roboto Mono"/>
                <a:cs typeface="Roboto Mono"/>
                <a:sym typeface="Roboto Mono"/>
              </a:rPr>
              <a:t>I can only hold 200K documents!!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0" name="Google Shape;380;p44"/>
          <p:cNvSpPr/>
          <p:nvPr/>
        </p:nvSpPr>
        <p:spPr>
          <a:xfrm>
            <a:off x="334075" y="2962975"/>
            <a:ext cx="2061900" cy="1109700"/>
          </a:xfrm>
          <a:prstGeom prst="wedgeRectCallout">
            <a:avLst>
              <a:gd fmla="val -25718" name="adj1"/>
              <a:gd fmla="val -97182" name="adj2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 Mono"/>
                <a:ea typeface="Roboto Mono"/>
                <a:cs typeface="Roboto Mono"/>
                <a:sym typeface="Roboto Mono"/>
              </a:rPr>
              <a:t>I want to index 600K documents about food trucks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1" name="Google Shape;381;p44"/>
          <p:cNvSpPr/>
          <p:nvPr/>
        </p:nvSpPr>
        <p:spPr>
          <a:xfrm>
            <a:off x="2561800" y="2046300"/>
            <a:ext cx="5757000" cy="900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44"/>
          <p:cNvSpPr/>
          <p:nvPr/>
        </p:nvSpPr>
        <p:spPr>
          <a:xfrm>
            <a:off x="5147825" y="2387100"/>
            <a:ext cx="648900" cy="5055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P1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44"/>
          <p:cNvSpPr/>
          <p:nvPr/>
        </p:nvSpPr>
        <p:spPr>
          <a:xfrm>
            <a:off x="7032550" y="2387100"/>
            <a:ext cx="648900" cy="5055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P2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44"/>
          <p:cNvSpPr/>
          <p:nvPr/>
        </p:nvSpPr>
        <p:spPr>
          <a:xfrm>
            <a:off x="334075" y="1606400"/>
            <a:ext cx="1036200" cy="717900"/>
          </a:xfrm>
          <a:prstGeom prst="roundRect">
            <a:avLst>
              <a:gd fmla="val 16667" name="adj"/>
            </a:avLst>
          </a:prstGeom>
          <a:solidFill>
            <a:srgbClr val="45818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 Mono"/>
                <a:ea typeface="Roboto Mono"/>
                <a:cs typeface="Roboto Mono"/>
                <a:sym typeface="Roboto Mono"/>
              </a:rPr>
              <a:t>Client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5"/>
          <p:cNvSpPr/>
          <p:nvPr/>
        </p:nvSpPr>
        <p:spPr>
          <a:xfrm>
            <a:off x="248600" y="1315450"/>
            <a:ext cx="8604000" cy="3454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45"/>
          <p:cNvSpPr/>
          <p:nvPr/>
        </p:nvSpPr>
        <p:spPr>
          <a:xfrm>
            <a:off x="456600" y="1853275"/>
            <a:ext cx="1517700" cy="25434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45"/>
          <p:cNvSpPr/>
          <p:nvPr/>
        </p:nvSpPr>
        <p:spPr>
          <a:xfrm>
            <a:off x="2046425" y="1853275"/>
            <a:ext cx="1517700" cy="25434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45"/>
          <p:cNvSpPr/>
          <p:nvPr/>
        </p:nvSpPr>
        <p:spPr>
          <a:xfrm>
            <a:off x="3676350" y="1853275"/>
            <a:ext cx="1517700" cy="25434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45"/>
          <p:cNvSpPr txBox="1"/>
          <p:nvPr/>
        </p:nvSpPr>
        <p:spPr>
          <a:xfrm>
            <a:off x="961900" y="1453075"/>
            <a:ext cx="88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Node-1</a:t>
            </a:r>
            <a:endParaRPr b="1"/>
          </a:p>
        </p:txBody>
      </p:sp>
      <p:sp>
        <p:nvSpPr>
          <p:cNvPr id="394" name="Google Shape;394;p45"/>
          <p:cNvSpPr txBox="1"/>
          <p:nvPr/>
        </p:nvSpPr>
        <p:spPr>
          <a:xfrm>
            <a:off x="2439425" y="1453075"/>
            <a:ext cx="88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Node-2</a:t>
            </a:r>
            <a:endParaRPr b="1"/>
          </a:p>
        </p:txBody>
      </p:sp>
      <p:sp>
        <p:nvSpPr>
          <p:cNvPr id="395" name="Google Shape;395;p45"/>
          <p:cNvSpPr txBox="1"/>
          <p:nvPr/>
        </p:nvSpPr>
        <p:spPr>
          <a:xfrm>
            <a:off x="4069350" y="1453075"/>
            <a:ext cx="88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Node-3</a:t>
            </a:r>
            <a:endParaRPr b="1"/>
          </a:p>
        </p:txBody>
      </p:sp>
      <p:sp>
        <p:nvSpPr>
          <p:cNvPr id="396" name="Google Shape;396;p45"/>
          <p:cNvSpPr txBox="1"/>
          <p:nvPr/>
        </p:nvSpPr>
        <p:spPr>
          <a:xfrm>
            <a:off x="969025" y="915250"/>
            <a:ext cx="129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Cluster</a:t>
            </a:r>
            <a:endParaRPr b="1"/>
          </a:p>
        </p:txBody>
      </p:sp>
      <p:sp>
        <p:nvSpPr>
          <p:cNvPr id="397" name="Google Shape;397;p45"/>
          <p:cNvSpPr txBox="1"/>
          <p:nvPr/>
        </p:nvSpPr>
        <p:spPr>
          <a:xfrm>
            <a:off x="351900" y="2046300"/>
            <a:ext cx="172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Food Truck Index</a:t>
            </a:r>
            <a:endParaRPr b="1" sz="1200"/>
          </a:p>
        </p:txBody>
      </p:sp>
      <p:sp>
        <p:nvSpPr>
          <p:cNvPr id="398" name="Google Shape;398;p45"/>
          <p:cNvSpPr txBox="1"/>
          <p:nvPr/>
        </p:nvSpPr>
        <p:spPr>
          <a:xfrm>
            <a:off x="400600" y="285875"/>
            <a:ext cx="8232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Sharding empowers Elasticsearch to increasing amount of data or demands </a:t>
            </a:r>
            <a:r>
              <a:rPr b="1" lang="en-GB" sz="16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placed</a:t>
            </a:r>
            <a:r>
              <a:rPr b="1" lang="en-GB" sz="16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 on it</a:t>
            </a:r>
            <a:endParaRPr b="1" sz="1600"/>
          </a:p>
        </p:txBody>
      </p:sp>
      <p:sp>
        <p:nvSpPr>
          <p:cNvPr id="399" name="Google Shape;399;p45"/>
          <p:cNvSpPr/>
          <p:nvPr/>
        </p:nvSpPr>
        <p:spPr>
          <a:xfrm>
            <a:off x="900900" y="2387100"/>
            <a:ext cx="648900" cy="5055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P0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45"/>
          <p:cNvSpPr/>
          <p:nvPr/>
        </p:nvSpPr>
        <p:spPr>
          <a:xfrm>
            <a:off x="352000" y="2122500"/>
            <a:ext cx="4941600" cy="900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45"/>
          <p:cNvSpPr/>
          <p:nvPr/>
        </p:nvSpPr>
        <p:spPr>
          <a:xfrm>
            <a:off x="2480825" y="2387100"/>
            <a:ext cx="648900" cy="5055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P1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45"/>
          <p:cNvSpPr/>
          <p:nvPr/>
        </p:nvSpPr>
        <p:spPr>
          <a:xfrm>
            <a:off x="4136950" y="2387100"/>
            <a:ext cx="648900" cy="5055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P2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45"/>
          <p:cNvSpPr/>
          <p:nvPr/>
        </p:nvSpPr>
        <p:spPr>
          <a:xfrm>
            <a:off x="5352750" y="1853275"/>
            <a:ext cx="1517700" cy="25434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45"/>
          <p:cNvSpPr/>
          <p:nvPr/>
        </p:nvSpPr>
        <p:spPr>
          <a:xfrm>
            <a:off x="7029150" y="1853275"/>
            <a:ext cx="1517700" cy="25434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45"/>
          <p:cNvSpPr txBox="1"/>
          <p:nvPr/>
        </p:nvSpPr>
        <p:spPr>
          <a:xfrm>
            <a:off x="5669550" y="1453075"/>
            <a:ext cx="88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Node-4</a:t>
            </a:r>
            <a:endParaRPr b="1"/>
          </a:p>
        </p:txBody>
      </p:sp>
      <p:sp>
        <p:nvSpPr>
          <p:cNvPr id="406" name="Google Shape;406;p45"/>
          <p:cNvSpPr txBox="1"/>
          <p:nvPr/>
        </p:nvSpPr>
        <p:spPr>
          <a:xfrm>
            <a:off x="7345950" y="1453075"/>
            <a:ext cx="88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Node-5</a:t>
            </a:r>
            <a:endParaRPr b="1"/>
          </a:p>
        </p:txBody>
      </p:sp>
      <p:sp>
        <p:nvSpPr>
          <p:cNvPr id="407" name="Google Shape;407;p45"/>
          <p:cNvSpPr/>
          <p:nvPr/>
        </p:nvSpPr>
        <p:spPr>
          <a:xfrm>
            <a:off x="352000" y="2121600"/>
            <a:ext cx="8322600" cy="900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45"/>
          <p:cNvSpPr/>
          <p:nvPr/>
        </p:nvSpPr>
        <p:spPr>
          <a:xfrm>
            <a:off x="5787150" y="2415600"/>
            <a:ext cx="648900" cy="5055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P4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45"/>
          <p:cNvSpPr/>
          <p:nvPr/>
        </p:nvSpPr>
        <p:spPr>
          <a:xfrm>
            <a:off x="7437350" y="2415600"/>
            <a:ext cx="648900" cy="5055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P5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6"/>
          <p:cNvSpPr/>
          <p:nvPr/>
        </p:nvSpPr>
        <p:spPr>
          <a:xfrm>
            <a:off x="1954725" y="1361325"/>
            <a:ext cx="6834900" cy="3454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46"/>
          <p:cNvSpPr/>
          <p:nvPr/>
        </p:nvSpPr>
        <p:spPr>
          <a:xfrm>
            <a:off x="2854900" y="1853275"/>
            <a:ext cx="1517700" cy="25434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46"/>
          <p:cNvSpPr txBox="1"/>
          <p:nvPr/>
        </p:nvSpPr>
        <p:spPr>
          <a:xfrm>
            <a:off x="3171700" y="1453075"/>
            <a:ext cx="88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Node-1</a:t>
            </a:r>
            <a:endParaRPr b="1"/>
          </a:p>
        </p:txBody>
      </p:sp>
      <p:sp>
        <p:nvSpPr>
          <p:cNvPr id="417" name="Google Shape;417;p46"/>
          <p:cNvSpPr txBox="1"/>
          <p:nvPr/>
        </p:nvSpPr>
        <p:spPr>
          <a:xfrm>
            <a:off x="2329750" y="961125"/>
            <a:ext cx="129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Cluster</a:t>
            </a:r>
            <a:endParaRPr b="1"/>
          </a:p>
        </p:txBody>
      </p:sp>
      <p:sp>
        <p:nvSpPr>
          <p:cNvPr id="418" name="Google Shape;418;p46"/>
          <p:cNvSpPr/>
          <p:nvPr/>
        </p:nvSpPr>
        <p:spPr>
          <a:xfrm>
            <a:off x="2561800" y="2046300"/>
            <a:ext cx="2061900" cy="900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46"/>
          <p:cNvSpPr txBox="1"/>
          <p:nvPr/>
        </p:nvSpPr>
        <p:spPr>
          <a:xfrm>
            <a:off x="2561700" y="2046300"/>
            <a:ext cx="158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Produce Index</a:t>
            </a:r>
            <a:endParaRPr b="1" sz="1200"/>
          </a:p>
        </p:txBody>
      </p:sp>
      <p:sp>
        <p:nvSpPr>
          <p:cNvPr id="420" name="Google Shape;420;p46"/>
          <p:cNvSpPr txBox="1"/>
          <p:nvPr/>
        </p:nvSpPr>
        <p:spPr>
          <a:xfrm>
            <a:off x="400600" y="438275"/>
            <a:ext cx="277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What is a Sharding?</a:t>
            </a:r>
            <a:endParaRPr b="1" sz="1600"/>
          </a:p>
        </p:txBody>
      </p:sp>
      <p:sp>
        <p:nvSpPr>
          <p:cNvPr id="421" name="Google Shape;421;p46"/>
          <p:cNvSpPr/>
          <p:nvPr/>
        </p:nvSpPr>
        <p:spPr>
          <a:xfrm>
            <a:off x="3263100" y="2387100"/>
            <a:ext cx="648900" cy="5055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P0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46"/>
          <p:cNvSpPr/>
          <p:nvPr/>
        </p:nvSpPr>
        <p:spPr>
          <a:xfrm>
            <a:off x="334075" y="2962975"/>
            <a:ext cx="1995600" cy="1109700"/>
          </a:xfrm>
          <a:prstGeom prst="wedgeRectCallout">
            <a:avLst>
              <a:gd fmla="val -33332" name="adj1"/>
              <a:gd fmla="val -102841" name="adj2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 Mono"/>
                <a:ea typeface="Roboto Mono"/>
                <a:cs typeface="Roboto Mono"/>
                <a:sym typeface="Roboto Mono"/>
              </a:rPr>
              <a:t>I want to find green apples!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3" name="Google Shape;423;p46"/>
          <p:cNvSpPr/>
          <p:nvPr/>
        </p:nvSpPr>
        <p:spPr>
          <a:xfrm>
            <a:off x="334075" y="1606400"/>
            <a:ext cx="1036200" cy="717900"/>
          </a:xfrm>
          <a:prstGeom prst="roundRect">
            <a:avLst>
              <a:gd fmla="val 16667" name="adj"/>
            </a:avLst>
          </a:prstGeom>
          <a:solidFill>
            <a:srgbClr val="45818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 Mono"/>
                <a:ea typeface="Roboto Mono"/>
                <a:cs typeface="Roboto Mono"/>
                <a:sym typeface="Roboto Mono"/>
              </a:rPr>
              <a:t>Client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4" name="Google Shape;424;p46"/>
          <p:cNvSpPr/>
          <p:nvPr/>
        </p:nvSpPr>
        <p:spPr>
          <a:xfrm>
            <a:off x="4872150" y="1277400"/>
            <a:ext cx="1517700" cy="1109700"/>
          </a:xfrm>
          <a:prstGeom prst="wedgeRectCallout">
            <a:avLst>
              <a:gd fmla="val -69262" name="adj1"/>
              <a:gd fmla="val 49054" name="adj2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 Mono"/>
                <a:ea typeface="Roboto Mono"/>
                <a:cs typeface="Roboto Mono"/>
                <a:sym typeface="Roboto Mono"/>
              </a:rPr>
              <a:t>I hold 500K produce documents	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5" name="Google Shape;425;p46"/>
          <p:cNvSpPr/>
          <p:nvPr/>
        </p:nvSpPr>
        <p:spPr>
          <a:xfrm>
            <a:off x="4623700" y="2638250"/>
            <a:ext cx="3189600" cy="1889100"/>
          </a:xfrm>
          <a:prstGeom prst="cloudCallout">
            <a:avLst>
              <a:gd fmla="val -67056" name="adj1"/>
              <a:gd fmla="val -37516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 Mono"/>
                <a:ea typeface="Roboto Mono"/>
                <a:cs typeface="Roboto Mono"/>
                <a:sym typeface="Roboto Mono"/>
              </a:rPr>
              <a:t>Let’s assume I take 10s to search through these 500K documents!! 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7"/>
          <p:cNvSpPr/>
          <p:nvPr/>
        </p:nvSpPr>
        <p:spPr>
          <a:xfrm>
            <a:off x="248600" y="1315450"/>
            <a:ext cx="8604000" cy="3454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47"/>
          <p:cNvSpPr/>
          <p:nvPr/>
        </p:nvSpPr>
        <p:spPr>
          <a:xfrm>
            <a:off x="456600" y="1853275"/>
            <a:ext cx="742500" cy="25434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47"/>
          <p:cNvSpPr txBox="1"/>
          <p:nvPr/>
        </p:nvSpPr>
        <p:spPr>
          <a:xfrm>
            <a:off x="478500" y="1572425"/>
            <a:ext cx="742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Node-1</a:t>
            </a:r>
            <a:endParaRPr b="1" sz="1100"/>
          </a:p>
        </p:txBody>
      </p:sp>
      <p:sp>
        <p:nvSpPr>
          <p:cNvPr id="433" name="Google Shape;433;p47"/>
          <p:cNvSpPr txBox="1"/>
          <p:nvPr/>
        </p:nvSpPr>
        <p:spPr>
          <a:xfrm>
            <a:off x="969025" y="915250"/>
            <a:ext cx="129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Cluster</a:t>
            </a:r>
            <a:endParaRPr b="1"/>
          </a:p>
        </p:txBody>
      </p:sp>
      <p:sp>
        <p:nvSpPr>
          <p:cNvPr id="434" name="Google Shape;434;p47"/>
          <p:cNvSpPr txBox="1"/>
          <p:nvPr/>
        </p:nvSpPr>
        <p:spPr>
          <a:xfrm>
            <a:off x="400600" y="285875"/>
            <a:ext cx="823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Sharding speeds up our search !!</a:t>
            </a:r>
            <a:endParaRPr b="1" sz="1600"/>
          </a:p>
        </p:txBody>
      </p:sp>
      <p:sp>
        <p:nvSpPr>
          <p:cNvPr id="435" name="Google Shape;435;p47"/>
          <p:cNvSpPr/>
          <p:nvPr/>
        </p:nvSpPr>
        <p:spPr>
          <a:xfrm>
            <a:off x="625200" y="2371650"/>
            <a:ext cx="449100" cy="4002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P0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47"/>
          <p:cNvSpPr/>
          <p:nvPr/>
        </p:nvSpPr>
        <p:spPr>
          <a:xfrm>
            <a:off x="1288257" y="1853275"/>
            <a:ext cx="742500" cy="25434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47"/>
          <p:cNvSpPr/>
          <p:nvPr/>
        </p:nvSpPr>
        <p:spPr>
          <a:xfrm>
            <a:off x="2119914" y="1853275"/>
            <a:ext cx="742500" cy="25434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47"/>
          <p:cNvSpPr/>
          <p:nvPr/>
        </p:nvSpPr>
        <p:spPr>
          <a:xfrm>
            <a:off x="2951571" y="1853275"/>
            <a:ext cx="742500" cy="25434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47"/>
          <p:cNvSpPr/>
          <p:nvPr/>
        </p:nvSpPr>
        <p:spPr>
          <a:xfrm>
            <a:off x="3783229" y="1853275"/>
            <a:ext cx="742500" cy="25434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47"/>
          <p:cNvSpPr/>
          <p:nvPr/>
        </p:nvSpPr>
        <p:spPr>
          <a:xfrm>
            <a:off x="4614886" y="1853275"/>
            <a:ext cx="742500" cy="25434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47"/>
          <p:cNvSpPr/>
          <p:nvPr/>
        </p:nvSpPr>
        <p:spPr>
          <a:xfrm>
            <a:off x="5446543" y="1853275"/>
            <a:ext cx="742500" cy="25434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47"/>
          <p:cNvSpPr/>
          <p:nvPr/>
        </p:nvSpPr>
        <p:spPr>
          <a:xfrm>
            <a:off x="6278200" y="1853275"/>
            <a:ext cx="742500" cy="25434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47"/>
          <p:cNvSpPr/>
          <p:nvPr/>
        </p:nvSpPr>
        <p:spPr>
          <a:xfrm>
            <a:off x="7084216" y="1853275"/>
            <a:ext cx="742500" cy="25434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47"/>
          <p:cNvSpPr/>
          <p:nvPr/>
        </p:nvSpPr>
        <p:spPr>
          <a:xfrm>
            <a:off x="7890232" y="1853275"/>
            <a:ext cx="742500" cy="25434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47"/>
          <p:cNvSpPr txBox="1"/>
          <p:nvPr/>
        </p:nvSpPr>
        <p:spPr>
          <a:xfrm>
            <a:off x="351900" y="2046300"/>
            <a:ext cx="172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Produce</a:t>
            </a:r>
            <a:r>
              <a:rPr b="1" lang="en-GB" sz="12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 Index</a:t>
            </a:r>
            <a:endParaRPr b="1" sz="1200"/>
          </a:p>
        </p:txBody>
      </p:sp>
      <p:sp>
        <p:nvSpPr>
          <p:cNvPr id="446" name="Google Shape;446;p47"/>
          <p:cNvSpPr/>
          <p:nvPr/>
        </p:nvSpPr>
        <p:spPr>
          <a:xfrm>
            <a:off x="1463400" y="2371650"/>
            <a:ext cx="449100" cy="4002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P1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47"/>
          <p:cNvSpPr/>
          <p:nvPr/>
        </p:nvSpPr>
        <p:spPr>
          <a:xfrm>
            <a:off x="2301600" y="2371650"/>
            <a:ext cx="449100" cy="4002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P2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47"/>
          <p:cNvSpPr/>
          <p:nvPr/>
        </p:nvSpPr>
        <p:spPr>
          <a:xfrm>
            <a:off x="3139800" y="2371650"/>
            <a:ext cx="449100" cy="4002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P3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47"/>
          <p:cNvSpPr/>
          <p:nvPr/>
        </p:nvSpPr>
        <p:spPr>
          <a:xfrm>
            <a:off x="3978000" y="2371650"/>
            <a:ext cx="449100" cy="4002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P4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47"/>
          <p:cNvSpPr/>
          <p:nvPr/>
        </p:nvSpPr>
        <p:spPr>
          <a:xfrm>
            <a:off x="4740000" y="2371650"/>
            <a:ext cx="449100" cy="4002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P5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47"/>
          <p:cNvSpPr/>
          <p:nvPr/>
        </p:nvSpPr>
        <p:spPr>
          <a:xfrm>
            <a:off x="5578200" y="2371650"/>
            <a:ext cx="449100" cy="4002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P6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47"/>
          <p:cNvSpPr/>
          <p:nvPr/>
        </p:nvSpPr>
        <p:spPr>
          <a:xfrm>
            <a:off x="6416400" y="2371650"/>
            <a:ext cx="449100" cy="4002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P7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47"/>
          <p:cNvSpPr/>
          <p:nvPr/>
        </p:nvSpPr>
        <p:spPr>
          <a:xfrm>
            <a:off x="7254600" y="2371650"/>
            <a:ext cx="449100" cy="4002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P8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47"/>
          <p:cNvSpPr/>
          <p:nvPr/>
        </p:nvSpPr>
        <p:spPr>
          <a:xfrm>
            <a:off x="8016600" y="2371650"/>
            <a:ext cx="449100" cy="4002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P9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47"/>
          <p:cNvSpPr/>
          <p:nvPr/>
        </p:nvSpPr>
        <p:spPr>
          <a:xfrm>
            <a:off x="352000" y="2046300"/>
            <a:ext cx="8395800" cy="899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47"/>
          <p:cNvSpPr txBox="1"/>
          <p:nvPr/>
        </p:nvSpPr>
        <p:spPr>
          <a:xfrm>
            <a:off x="7890225" y="1572425"/>
            <a:ext cx="79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Node-10</a:t>
            </a:r>
            <a:endParaRPr b="1" sz="1100"/>
          </a:p>
        </p:txBody>
      </p:sp>
      <p:sp>
        <p:nvSpPr>
          <p:cNvPr id="457" name="Google Shape;457;p47"/>
          <p:cNvSpPr/>
          <p:nvPr/>
        </p:nvSpPr>
        <p:spPr>
          <a:xfrm>
            <a:off x="5736888" y="3130075"/>
            <a:ext cx="1517700" cy="1109700"/>
          </a:xfrm>
          <a:prstGeom prst="wedgeRectCallout">
            <a:avLst>
              <a:gd fmla="val -45382" name="adj1"/>
              <a:gd fmla="val -73569" name="adj2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 Mono"/>
                <a:ea typeface="Roboto Mono"/>
                <a:cs typeface="Roboto Mono"/>
                <a:sym typeface="Roboto Mono"/>
              </a:rPr>
              <a:t>I hold 50K produce documents	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8" name="Google Shape;458;p47"/>
          <p:cNvSpPr/>
          <p:nvPr/>
        </p:nvSpPr>
        <p:spPr>
          <a:xfrm>
            <a:off x="625203" y="3146450"/>
            <a:ext cx="1842300" cy="1334100"/>
          </a:xfrm>
          <a:prstGeom prst="wedgeRectCallout">
            <a:avLst>
              <a:gd fmla="val -45382" name="adj1"/>
              <a:gd fmla="val -73569" name="adj2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 Mono"/>
                <a:ea typeface="Roboto Mono"/>
                <a:cs typeface="Roboto Mono"/>
                <a:sym typeface="Roboto Mono"/>
              </a:rPr>
              <a:t>Now running a search on 50K documents takes me 1s!</a:t>
            </a:r>
            <a:r>
              <a:rPr b="1" lang="en-GB">
                <a:latin typeface="Roboto Mono"/>
                <a:ea typeface="Roboto Mono"/>
                <a:cs typeface="Roboto Mono"/>
                <a:sym typeface="Roboto Mono"/>
              </a:rPr>
              <a:t>	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9" name="Google Shape;459;p47"/>
          <p:cNvSpPr/>
          <p:nvPr/>
        </p:nvSpPr>
        <p:spPr>
          <a:xfrm>
            <a:off x="2155200" y="935500"/>
            <a:ext cx="2493000" cy="899400"/>
          </a:xfrm>
          <a:prstGeom prst="wedgeRoundRectCallout">
            <a:avLst>
              <a:gd fmla="val -62240" name="adj1"/>
              <a:gd fmla="val -28263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 Mono"/>
                <a:ea typeface="Roboto Mono"/>
                <a:cs typeface="Roboto Mono"/>
                <a:sym typeface="Roboto Mono"/>
              </a:rPr>
              <a:t>We searched through the entire 500k documents in 1s!! 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8"/>
          <p:cNvSpPr/>
          <p:nvPr/>
        </p:nvSpPr>
        <p:spPr>
          <a:xfrm>
            <a:off x="248600" y="1315450"/>
            <a:ext cx="8604000" cy="3454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48"/>
          <p:cNvSpPr/>
          <p:nvPr/>
        </p:nvSpPr>
        <p:spPr>
          <a:xfrm>
            <a:off x="456600" y="1853275"/>
            <a:ext cx="742500" cy="25434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48"/>
          <p:cNvSpPr txBox="1"/>
          <p:nvPr/>
        </p:nvSpPr>
        <p:spPr>
          <a:xfrm>
            <a:off x="478500" y="1572425"/>
            <a:ext cx="742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Node-1</a:t>
            </a:r>
            <a:endParaRPr b="1" sz="1100"/>
          </a:p>
        </p:txBody>
      </p:sp>
      <p:sp>
        <p:nvSpPr>
          <p:cNvPr id="467" name="Google Shape;467;p48"/>
          <p:cNvSpPr txBox="1"/>
          <p:nvPr/>
        </p:nvSpPr>
        <p:spPr>
          <a:xfrm>
            <a:off x="969025" y="915250"/>
            <a:ext cx="129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Cluster</a:t>
            </a:r>
            <a:endParaRPr b="1"/>
          </a:p>
        </p:txBody>
      </p:sp>
      <p:sp>
        <p:nvSpPr>
          <p:cNvPr id="468" name="Google Shape;468;p48"/>
          <p:cNvSpPr/>
          <p:nvPr/>
        </p:nvSpPr>
        <p:spPr>
          <a:xfrm>
            <a:off x="625200" y="2371650"/>
            <a:ext cx="449100" cy="4002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P0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48"/>
          <p:cNvSpPr/>
          <p:nvPr/>
        </p:nvSpPr>
        <p:spPr>
          <a:xfrm>
            <a:off x="1288257" y="1853275"/>
            <a:ext cx="742500" cy="25434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48"/>
          <p:cNvSpPr/>
          <p:nvPr/>
        </p:nvSpPr>
        <p:spPr>
          <a:xfrm>
            <a:off x="2119914" y="1853275"/>
            <a:ext cx="742500" cy="25434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48"/>
          <p:cNvSpPr/>
          <p:nvPr/>
        </p:nvSpPr>
        <p:spPr>
          <a:xfrm>
            <a:off x="2951571" y="1853275"/>
            <a:ext cx="742500" cy="25434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48"/>
          <p:cNvSpPr/>
          <p:nvPr/>
        </p:nvSpPr>
        <p:spPr>
          <a:xfrm>
            <a:off x="3783229" y="1853275"/>
            <a:ext cx="742500" cy="25434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48"/>
          <p:cNvSpPr/>
          <p:nvPr/>
        </p:nvSpPr>
        <p:spPr>
          <a:xfrm>
            <a:off x="4614886" y="1853275"/>
            <a:ext cx="742500" cy="25434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48"/>
          <p:cNvSpPr/>
          <p:nvPr/>
        </p:nvSpPr>
        <p:spPr>
          <a:xfrm>
            <a:off x="5446543" y="1853275"/>
            <a:ext cx="742500" cy="25434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48"/>
          <p:cNvSpPr/>
          <p:nvPr/>
        </p:nvSpPr>
        <p:spPr>
          <a:xfrm>
            <a:off x="6278200" y="1853275"/>
            <a:ext cx="742500" cy="25434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48"/>
          <p:cNvSpPr/>
          <p:nvPr/>
        </p:nvSpPr>
        <p:spPr>
          <a:xfrm>
            <a:off x="7084216" y="1853275"/>
            <a:ext cx="742500" cy="25434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48"/>
          <p:cNvSpPr/>
          <p:nvPr/>
        </p:nvSpPr>
        <p:spPr>
          <a:xfrm>
            <a:off x="7890232" y="1853275"/>
            <a:ext cx="742500" cy="25434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48"/>
          <p:cNvSpPr txBox="1"/>
          <p:nvPr/>
        </p:nvSpPr>
        <p:spPr>
          <a:xfrm>
            <a:off x="351900" y="2046300"/>
            <a:ext cx="172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Produce Index</a:t>
            </a:r>
            <a:endParaRPr b="1" sz="1200"/>
          </a:p>
        </p:txBody>
      </p:sp>
      <p:sp>
        <p:nvSpPr>
          <p:cNvPr id="479" name="Google Shape;479;p48"/>
          <p:cNvSpPr/>
          <p:nvPr/>
        </p:nvSpPr>
        <p:spPr>
          <a:xfrm>
            <a:off x="1463400" y="2371650"/>
            <a:ext cx="449100" cy="4002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P1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48"/>
          <p:cNvSpPr/>
          <p:nvPr/>
        </p:nvSpPr>
        <p:spPr>
          <a:xfrm>
            <a:off x="2301600" y="2371650"/>
            <a:ext cx="449100" cy="4002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P2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48"/>
          <p:cNvSpPr/>
          <p:nvPr/>
        </p:nvSpPr>
        <p:spPr>
          <a:xfrm>
            <a:off x="3139800" y="2371650"/>
            <a:ext cx="449100" cy="4002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P3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48"/>
          <p:cNvSpPr/>
          <p:nvPr/>
        </p:nvSpPr>
        <p:spPr>
          <a:xfrm>
            <a:off x="3978000" y="2371650"/>
            <a:ext cx="449100" cy="4002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P4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48"/>
          <p:cNvSpPr/>
          <p:nvPr/>
        </p:nvSpPr>
        <p:spPr>
          <a:xfrm>
            <a:off x="4740000" y="2371650"/>
            <a:ext cx="449100" cy="4002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P5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48"/>
          <p:cNvSpPr/>
          <p:nvPr/>
        </p:nvSpPr>
        <p:spPr>
          <a:xfrm>
            <a:off x="5578200" y="2371650"/>
            <a:ext cx="449100" cy="4002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P6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48"/>
          <p:cNvSpPr/>
          <p:nvPr/>
        </p:nvSpPr>
        <p:spPr>
          <a:xfrm>
            <a:off x="6416400" y="2371650"/>
            <a:ext cx="449100" cy="4002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P7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48"/>
          <p:cNvSpPr/>
          <p:nvPr/>
        </p:nvSpPr>
        <p:spPr>
          <a:xfrm>
            <a:off x="7254600" y="2371650"/>
            <a:ext cx="449100" cy="4002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P8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48"/>
          <p:cNvSpPr/>
          <p:nvPr/>
        </p:nvSpPr>
        <p:spPr>
          <a:xfrm>
            <a:off x="8016600" y="2371650"/>
            <a:ext cx="449100" cy="4002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P9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48"/>
          <p:cNvSpPr/>
          <p:nvPr/>
        </p:nvSpPr>
        <p:spPr>
          <a:xfrm>
            <a:off x="352000" y="2046300"/>
            <a:ext cx="8395800" cy="899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48"/>
          <p:cNvSpPr txBox="1"/>
          <p:nvPr/>
        </p:nvSpPr>
        <p:spPr>
          <a:xfrm>
            <a:off x="7890225" y="1572425"/>
            <a:ext cx="79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Node-10</a:t>
            </a:r>
            <a:endParaRPr b="1" sz="1100"/>
          </a:p>
        </p:txBody>
      </p:sp>
      <p:pic>
        <p:nvPicPr>
          <p:cNvPr id="490" name="Google Shape;49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0666" y="2226270"/>
            <a:ext cx="690950" cy="690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4900" y="3110775"/>
            <a:ext cx="742500" cy="89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9"/>
          <p:cNvSpPr/>
          <p:nvPr/>
        </p:nvSpPr>
        <p:spPr>
          <a:xfrm>
            <a:off x="419650" y="1315450"/>
            <a:ext cx="7279200" cy="3454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49"/>
          <p:cNvSpPr/>
          <p:nvPr/>
        </p:nvSpPr>
        <p:spPr>
          <a:xfrm>
            <a:off x="705400" y="1853275"/>
            <a:ext cx="1517700" cy="14757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49"/>
          <p:cNvSpPr/>
          <p:nvPr/>
        </p:nvSpPr>
        <p:spPr>
          <a:xfrm>
            <a:off x="2351225" y="1853275"/>
            <a:ext cx="1517700" cy="14757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49"/>
          <p:cNvSpPr txBox="1"/>
          <p:nvPr/>
        </p:nvSpPr>
        <p:spPr>
          <a:xfrm>
            <a:off x="1114300" y="1453075"/>
            <a:ext cx="88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Node-1</a:t>
            </a:r>
            <a:endParaRPr b="1"/>
          </a:p>
        </p:txBody>
      </p:sp>
      <p:sp>
        <p:nvSpPr>
          <p:cNvPr id="500" name="Google Shape;500;p49"/>
          <p:cNvSpPr txBox="1"/>
          <p:nvPr/>
        </p:nvSpPr>
        <p:spPr>
          <a:xfrm>
            <a:off x="2744225" y="1453075"/>
            <a:ext cx="88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Node-2</a:t>
            </a:r>
            <a:endParaRPr b="1"/>
          </a:p>
        </p:txBody>
      </p:sp>
      <p:sp>
        <p:nvSpPr>
          <p:cNvPr id="501" name="Google Shape;501;p49"/>
          <p:cNvSpPr txBox="1"/>
          <p:nvPr/>
        </p:nvSpPr>
        <p:spPr>
          <a:xfrm>
            <a:off x="1273825" y="915250"/>
            <a:ext cx="129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Cluster</a:t>
            </a:r>
            <a:endParaRPr b="1"/>
          </a:p>
        </p:txBody>
      </p:sp>
      <p:sp>
        <p:nvSpPr>
          <p:cNvPr id="502" name="Google Shape;502;p49"/>
          <p:cNvSpPr txBox="1"/>
          <p:nvPr/>
        </p:nvSpPr>
        <p:spPr>
          <a:xfrm>
            <a:off x="656700" y="1970100"/>
            <a:ext cx="172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Food Truck Index</a:t>
            </a:r>
            <a:endParaRPr b="1" sz="1200"/>
          </a:p>
        </p:txBody>
      </p:sp>
      <p:sp>
        <p:nvSpPr>
          <p:cNvPr id="503" name="Google Shape;503;p49"/>
          <p:cNvSpPr/>
          <p:nvPr/>
        </p:nvSpPr>
        <p:spPr>
          <a:xfrm>
            <a:off x="1205700" y="2387100"/>
            <a:ext cx="648900" cy="5055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P0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49"/>
          <p:cNvSpPr/>
          <p:nvPr/>
        </p:nvSpPr>
        <p:spPr>
          <a:xfrm>
            <a:off x="2785625" y="2387100"/>
            <a:ext cx="648900" cy="5055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P1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49"/>
          <p:cNvSpPr txBox="1"/>
          <p:nvPr/>
        </p:nvSpPr>
        <p:spPr>
          <a:xfrm>
            <a:off x="553000" y="285875"/>
            <a:ext cx="8232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Replication creates copies of the shards and keeps the copies in different nodes.</a:t>
            </a:r>
            <a:endParaRPr b="1" sz="1600"/>
          </a:p>
        </p:txBody>
      </p:sp>
      <p:pic>
        <p:nvPicPr>
          <p:cNvPr id="506" name="Google Shape;50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131" y="3498918"/>
            <a:ext cx="1002425" cy="10024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id="507" name="Google Shape;50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3418" y="3498918"/>
            <a:ext cx="1002425" cy="10024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id="508" name="Google Shape;50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293" y="3498918"/>
            <a:ext cx="1002425" cy="10024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509" name="Google Shape;509;p49"/>
          <p:cNvSpPr/>
          <p:nvPr/>
        </p:nvSpPr>
        <p:spPr>
          <a:xfrm>
            <a:off x="4059250" y="1853275"/>
            <a:ext cx="1517700" cy="14757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49"/>
          <p:cNvSpPr/>
          <p:nvPr/>
        </p:nvSpPr>
        <p:spPr>
          <a:xfrm>
            <a:off x="5823575" y="1833900"/>
            <a:ext cx="1517700" cy="14757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1" name="Google Shape;51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7406" y="3498918"/>
            <a:ext cx="1002425" cy="10024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512" name="Google Shape;512;p49"/>
          <p:cNvSpPr/>
          <p:nvPr/>
        </p:nvSpPr>
        <p:spPr>
          <a:xfrm>
            <a:off x="4558500" y="2387100"/>
            <a:ext cx="648900" cy="5055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R0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49"/>
          <p:cNvSpPr/>
          <p:nvPr/>
        </p:nvSpPr>
        <p:spPr>
          <a:xfrm>
            <a:off x="6257975" y="2387100"/>
            <a:ext cx="648900" cy="5055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49"/>
          <p:cNvSpPr/>
          <p:nvPr/>
        </p:nvSpPr>
        <p:spPr>
          <a:xfrm>
            <a:off x="1045350" y="2271925"/>
            <a:ext cx="953100" cy="796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49"/>
          <p:cNvSpPr/>
          <p:nvPr/>
        </p:nvSpPr>
        <p:spPr>
          <a:xfrm>
            <a:off x="4398150" y="2271925"/>
            <a:ext cx="953100" cy="796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49"/>
          <p:cNvSpPr/>
          <p:nvPr/>
        </p:nvSpPr>
        <p:spPr>
          <a:xfrm>
            <a:off x="2645550" y="2271925"/>
            <a:ext cx="953100" cy="796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49"/>
          <p:cNvSpPr/>
          <p:nvPr/>
        </p:nvSpPr>
        <p:spPr>
          <a:xfrm>
            <a:off x="6074550" y="2271925"/>
            <a:ext cx="1002300" cy="796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49"/>
          <p:cNvSpPr txBox="1"/>
          <p:nvPr/>
        </p:nvSpPr>
        <p:spPr>
          <a:xfrm>
            <a:off x="4404200" y="1474938"/>
            <a:ext cx="88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Node-3</a:t>
            </a:r>
            <a:endParaRPr b="1"/>
          </a:p>
        </p:txBody>
      </p:sp>
      <p:sp>
        <p:nvSpPr>
          <p:cNvPr id="519" name="Google Shape;519;p49"/>
          <p:cNvSpPr txBox="1"/>
          <p:nvPr/>
        </p:nvSpPr>
        <p:spPr>
          <a:xfrm>
            <a:off x="6140375" y="1474925"/>
            <a:ext cx="88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Node-4</a:t>
            </a:r>
            <a:endParaRPr b="1"/>
          </a:p>
        </p:txBody>
      </p:sp>
      <p:sp>
        <p:nvSpPr>
          <p:cNvPr id="520" name="Google Shape;520;p49"/>
          <p:cNvSpPr/>
          <p:nvPr/>
        </p:nvSpPr>
        <p:spPr>
          <a:xfrm>
            <a:off x="656800" y="1943275"/>
            <a:ext cx="6804900" cy="1207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1" name="Google Shape;52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5967" y="2271925"/>
            <a:ext cx="1161587" cy="835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2650" y="3426425"/>
            <a:ext cx="1248250" cy="11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9"/>
          <p:cNvSpPr/>
          <p:nvPr/>
        </p:nvSpPr>
        <p:spPr>
          <a:xfrm>
            <a:off x="3956000" y="1422400"/>
            <a:ext cx="1815300" cy="3282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ll-type-id" id="528" name="Google Shape;528;p5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000" y="1659132"/>
            <a:ext cx="1828800" cy="18252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529" name="Google Shape;529;p50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2020" y="508000"/>
            <a:ext cx="874500" cy="382594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530" name="Google Shape;530;p50"/>
          <p:cNvSpPr txBox="1"/>
          <p:nvPr/>
        </p:nvSpPr>
        <p:spPr>
          <a:xfrm>
            <a:off x="2590800" y="1928813"/>
            <a:ext cx="60453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Join at slido.com</a:t>
            </a:r>
            <a:br>
              <a:rPr b="1" lang="en-GB" sz="36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-GB" sz="36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#1279246</a:t>
            </a:r>
            <a:endParaRPr b="1" sz="36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footer-id" id="531" name="Google Shape;531;p50"/>
          <p:cNvSpPr txBox="1"/>
          <p:nvPr/>
        </p:nvSpPr>
        <p:spPr>
          <a:xfrm>
            <a:off x="2286000" y="4381500"/>
            <a:ext cx="3048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ⓘ</a:t>
            </a:r>
            <a:endParaRPr b="1" sz="13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footer-id" id="532" name="Google Shape;532;p50"/>
          <p:cNvSpPr txBox="1"/>
          <p:nvPr/>
        </p:nvSpPr>
        <p:spPr>
          <a:xfrm>
            <a:off x="2590800" y="4381500"/>
            <a:ext cx="60453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Click </a:t>
            </a:r>
            <a:r>
              <a:rPr b="1" lang="en-GB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Present with Slido</a:t>
            </a:r>
            <a:r>
              <a:rPr lang="en-GB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 or install our </a:t>
            </a:r>
            <a:r>
              <a:rPr lang="en-GB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Chrome extension</a:t>
            </a:r>
            <a:r>
              <a:rPr lang="en-GB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 to display joining instructions for participants while presenting.</a:t>
            </a:r>
            <a:endParaRPr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ll-type-id" id="537" name="Google Shape;537;p5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000" y="1659132"/>
            <a:ext cx="1828800" cy="18252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538" name="Google Shape;538;p51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2020" y="508000"/>
            <a:ext cx="874500" cy="382594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539" name="Google Shape;539;p51"/>
          <p:cNvSpPr txBox="1"/>
          <p:nvPr/>
        </p:nvSpPr>
        <p:spPr>
          <a:xfrm>
            <a:off x="2590800" y="1928813"/>
            <a:ext cx="60453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Which of these is not a component of Elastic Stack?</a:t>
            </a:r>
            <a:endParaRPr b="1" sz="36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footer-id" id="540" name="Google Shape;540;p51"/>
          <p:cNvSpPr txBox="1"/>
          <p:nvPr/>
        </p:nvSpPr>
        <p:spPr>
          <a:xfrm>
            <a:off x="2286000" y="4381500"/>
            <a:ext cx="3048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ⓘ</a:t>
            </a:r>
            <a:endParaRPr b="1" sz="13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footer-id" id="541" name="Google Shape;541;p51"/>
          <p:cNvSpPr txBox="1"/>
          <p:nvPr/>
        </p:nvSpPr>
        <p:spPr>
          <a:xfrm>
            <a:off x="2590800" y="4381500"/>
            <a:ext cx="60453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Click </a:t>
            </a:r>
            <a:r>
              <a:rPr b="1" lang="en-GB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Present with Slido</a:t>
            </a:r>
            <a:r>
              <a:rPr lang="en-GB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 or install our </a:t>
            </a:r>
            <a:r>
              <a:rPr lang="en-GB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Chrome extension</a:t>
            </a:r>
            <a:r>
              <a:rPr lang="en-GB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 to activate this poll while presenting.</a:t>
            </a:r>
            <a:endParaRPr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" y="1255125"/>
            <a:ext cx="6011425" cy="352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6"/>
          <p:cNvSpPr txBox="1"/>
          <p:nvPr/>
        </p:nvSpPr>
        <p:spPr>
          <a:xfrm>
            <a:off x="451175" y="370975"/>
            <a:ext cx="464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900">
                <a:latin typeface="Nunito"/>
                <a:ea typeface="Nunito"/>
                <a:cs typeface="Nunito"/>
                <a:sym typeface="Nunito"/>
              </a:rPr>
              <a:t>Use Cases: Logging</a:t>
            </a:r>
            <a:endParaRPr sz="13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ll-type-id" id="546" name="Google Shape;546;p5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000" y="1659132"/>
            <a:ext cx="1828800" cy="18252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547" name="Google Shape;547;p52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2020" y="508000"/>
            <a:ext cx="874500" cy="382594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548" name="Google Shape;548;p52"/>
          <p:cNvSpPr txBox="1"/>
          <p:nvPr/>
        </p:nvSpPr>
        <p:spPr>
          <a:xfrm>
            <a:off x="2590800" y="1928813"/>
            <a:ext cx="60453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Data is stored in Elasticsearch as __________</a:t>
            </a:r>
            <a:endParaRPr b="1" sz="36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footer-id" id="549" name="Google Shape;549;p52"/>
          <p:cNvSpPr txBox="1"/>
          <p:nvPr/>
        </p:nvSpPr>
        <p:spPr>
          <a:xfrm>
            <a:off x="2286000" y="4381500"/>
            <a:ext cx="3048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ⓘ</a:t>
            </a:r>
            <a:endParaRPr b="1" sz="13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footer-id" id="550" name="Google Shape;550;p52"/>
          <p:cNvSpPr txBox="1"/>
          <p:nvPr/>
        </p:nvSpPr>
        <p:spPr>
          <a:xfrm>
            <a:off x="2590800" y="4381500"/>
            <a:ext cx="60453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Click </a:t>
            </a:r>
            <a:r>
              <a:rPr b="1" lang="en-GB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Present with Slido</a:t>
            </a:r>
            <a:r>
              <a:rPr lang="en-GB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 or install our </a:t>
            </a:r>
            <a:r>
              <a:rPr lang="en-GB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Chrome extension</a:t>
            </a:r>
            <a:r>
              <a:rPr lang="en-GB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 to activate this poll while presenting.</a:t>
            </a:r>
            <a:endParaRPr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ll-type-id" id="555" name="Google Shape;555;p5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000" y="1659132"/>
            <a:ext cx="1828800" cy="18252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556" name="Google Shape;556;p5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2020" y="508000"/>
            <a:ext cx="874500" cy="382594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557" name="Google Shape;557;p53"/>
          <p:cNvSpPr txBox="1"/>
          <p:nvPr/>
        </p:nvSpPr>
        <p:spPr>
          <a:xfrm>
            <a:off x="2590800" y="1928813"/>
            <a:ext cx="60453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I am the running instance of Elasticsearch. Who am I?</a:t>
            </a:r>
            <a:endParaRPr b="1" sz="36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footer-id" id="558" name="Google Shape;558;p53"/>
          <p:cNvSpPr txBox="1"/>
          <p:nvPr/>
        </p:nvSpPr>
        <p:spPr>
          <a:xfrm>
            <a:off x="2286000" y="4381500"/>
            <a:ext cx="3048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ⓘ</a:t>
            </a:r>
            <a:endParaRPr b="1" sz="13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footer-id" id="559" name="Google Shape;559;p53"/>
          <p:cNvSpPr txBox="1"/>
          <p:nvPr/>
        </p:nvSpPr>
        <p:spPr>
          <a:xfrm>
            <a:off x="2590800" y="4381500"/>
            <a:ext cx="60453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Click </a:t>
            </a:r>
            <a:r>
              <a:rPr b="1" lang="en-GB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Present with Slido</a:t>
            </a:r>
            <a:r>
              <a:rPr lang="en-GB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 or install our </a:t>
            </a:r>
            <a:r>
              <a:rPr lang="en-GB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Chrome extension</a:t>
            </a:r>
            <a:r>
              <a:rPr lang="en-GB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 to activate this poll while presenting.</a:t>
            </a:r>
            <a:endParaRPr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ll-type-id" id="564" name="Google Shape;564;p5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000" y="1659132"/>
            <a:ext cx="1828800" cy="18252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565" name="Google Shape;565;p5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2020" y="508000"/>
            <a:ext cx="874500" cy="382594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566" name="Google Shape;566;p54"/>
          <p:cNvSpPr txBox="1"/>
          <p:nvPr/>
        </p:nvSpPr>
        <p:spPr>
          <a:xfrm>
            <a:off x="2590800" y="1928813"/>
            <a:ext cx="60453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A cluster can have only single node?</a:t>
            </a:r>
            <a:endParaRPr b="1" sz="36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footer-id" id="567" name="Google Shape;567;p54"/>
          <p:cNvSpPr txBox="1"/>
          <p:nvPr/>
        </p:nvSpPr>
        <p:spPr>
          <a:xfrm>
            <a:off x="2286000" y="4381500"/>
            <a:ext cx="3048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ⓘ</a:t>
            </a:r>
            <a:endParaRPr b="1" sz="13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footer-id" id="568" name="Google Shape;568;p54"/>
          <p:cNvSpPr txBox="1"/>
          <p:nvPr/>
        </p:nvSpPr>
        <p:spPr>
          <a:xfrm>
            <a:off x="2590800" y="4381500"/>
            <a:ext cx="60453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Click </a:t>
            </a:r>
            <a:r>
              <a:rPr b="1" lang="en-GB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Present with Slido</a:t>
            </a:r>
            <a:r>
              <a:rPr lang="en-GB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 or install our </a:t>
            </a:r>
            <a:r>
              <a:rPr lang="en-GB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Chrome extension</a:t>
            </a:r>
            <a:r>
              <a:rPr lang="en-GB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 to activate this poll while presenting.</a:t>
            </a:r>
            <a:endParaRPr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ll-type-id" id="573" name="Google Shape;573;p5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000" y="1659132"/>
            <a:ext cx="1828800" cy="18252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574" name="Google Shape;574;p55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2020" y="508000"/>
            <a:ext cx="874500" cy="382594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575" name="Google Shape;575;p55"/>
          <p:cNvSpPr txBox="1"/>
          <p:nvPr/>
        </p:nvSpPr>
        <p:spPr>
          <a:xfrm>
            <a:off x="2590800" y="1928813"/>
            <a:ext cx="60453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Which of these store documents and holds disk space?</a:t>
            </a:r>
            <a:endParaRPr b="1" sz="36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footer-id" id="576" name="Google Shape;576;p55"/>
          <p:cNvSpPr txBox="1"/>
          <p:nvPr/>
        </p:nvSpPr>
        <p:spPr>
          <a:xfrm>
            <a:off x="2286000" y="4381500"/>
            <a:ext cx="3048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ⓘ</a:t>
            </a:r>
            <a:endParaRPr b="1" sz="13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footer-id" id="577" name="Google Shape;577;p55"/>
          <p:cNvSpPr txBox="1"/>
          <p:nvPr/>
        </p:nvSpPr>
        <p:spPr>
          <a:xfrm>
            <a:off x="2590800" y="4381500"/>
            <a:ext cx="60453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Click </a:t>
            </a:r>
            <a:r>
              <a:rPr b="1" lang="en-GB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Present with Slido</a:t>
            </a:r>
            <a:r>
              <a:rPr lang="en-GB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 or install our </a:t>
            </a:r>
            <a:r>
              <a:rPr lang="en-GB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Chrome extension</a:t>
            </a:r>
            <a:r>
              <a:rPr lang="en-GB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 to activate this poll while presenting.</a:t>
            </a:r>
            <a:endParaRPr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ll-type-id" id="582" name="Google Shape;582;p5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000" y="1659132"/>
            <a:ext cx="1828800" cy="18252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583" name="Google Shape;583;p56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2020" y="508000"/>
            <a:ext cx="874500" cy="382594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584" name="Google Shape;584;p56"/>
          <p:cNvSpPr txBox="1"/>
          <p:nvPr/>
        </p:nvSpPr>
        <p:spPr>
          <a:xfrm>
            <a:off x="2590800" y="1928813"/>
            <a:ext cx="60453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Sharding is splitting of index into multiple shards to distributed across various machines?</a:t>
            </a:r>
            <a:endParaRPr b="1" sz="27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footer-id" id="585" name="Google Shape;585;p56"/>
          <p:cNvSpPr txBox="1"/>
          <p:nvPr/>
        </p:nvSpPr>
        <p:spPr>
          <a:xfrm>
            <a:off x="2286000" y="4381500"/>
            <a:ext cx="3048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ⓘ</a:t>
            </a:r>
            <a:endParaRPr b="1" sz="13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footer-id" id="586" name="Google Shape;586;p56"/>
          <p:cNvSpPr txBox="1"/>
          <p:nvPr/>
        </p:nvSpPr>
        <p:spPr>
          <a:xfrm>
            <a:off x="2590800" y="4381500"/>
            <a:ext cx="60453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Click </a:t>
            </a:r>
            <a:r>
              <a:rPr b="1" lang="en-GB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Present with Slido</a:t>
            </a:r>
            <a:r>
              <a:rPr lang="en-GB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 or install our </a:t>
            </a:r>
            <a:r>
              <a:rPr lang="en-GB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Chrome extension</a:t>
            </a:r>
            <a:r>
              <a:rPr lang="en-GB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 to activate this poll while presenting.</a:t>
            </a:r>
            <a:endParaRPr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ll-type-id" id="591" name="Google Shape;591;p5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000" y="1659132"/>
            <a:ext cx="1828800" cy="18252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592" name="Google Shape;592;p57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2020" y="508000"/>
            <a:ext cx="874500" cy="382594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593" name="Google Shape;593;p57"/>
          <p:cNvSpPr txBox="1"/>
          <p:nvPr/>
        </p:nvSpPr>
        <p:spPr>
          <a:xfrm>
            <a:off x="2590800" y="1928813"/>
            <a:ext cx="60453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Replica shards are assigned to the same node of its Primary Shard?</a:t>
            </a:r>
            <a:endParaRPr b="1" sz="36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footer-id" id="594" name="Google Shape;594;p57"/>
          <p:cNvSpPr txBox="1"/>
          <p:nvPr/>
        </p:nvSpPr>
        <p:spPr>
          <a:xfrm>
            <a:off x="2286000" y="4381500"/>
            <a:ext cx="3048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ⓘ</a:t>
            </a:r>
            <a:endParaRPr b="1" sz="13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footer-id" id="595" name="Google Shape;595;p57"/>
          <p:cNvSpPr txBox="1"/>
          <p:nvPr/>
        </p:nvSpPr>
        <p:spPr>
          <a:xfrm>
            <a:off x="2590800" y="4381500"/>
            <a:ext cx="60453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Click </a:t>
            </a:r>
            <a:r>
              <a:rPr b="1" lang="en-GB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Present with Slido</a:t>
            </a:r>
            <a:r>
              <a:rPr lang="en-GB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 or install our </a:t>
            </a:r>
            <a:r>
              <a:rPr lang="en-GB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Chrome extension</a:t>
            </a:r>
            <a:r>
              <a:rPr lang="en-GB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 to activate this poll while presenting.</a:t>
            </a:r>
            <a:endParaRPr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our agenda</a:t>
            </a:r>
            <a:endParaRPr/>
          </a:p>
        </p:txBody>
      </p:sp>
      <p:sp>
        <p:nvSpPr>
          <p:cNvPr id="601" name="Google Shape;601;p58"/>
          <p:cNvSpPr txBox="1"/>
          <p:nvPr/>
        </p:nvSpPr>
        <p:spPr>
          <a:xfrm>
            <a:off x="869875" y="1564700"/>
            <a:ext cx="67077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Basic example of how the components of Elastic Stack work together.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Setting up elasticsearch and kibana locally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Understand basic architecture of Elasticsearch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Concept of Sharding and Replication - Shards, Replica Shards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b="1"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CRUD operations</a:t>
            </a:r>
            <a:endParaRPr b="1"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Routing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Basic Read/Write Model in Elasticsearch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Analyser in Elasticsearch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Inverted Index </a:t>
            </a: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and Doc Values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our agenda</a:t>
            </a:r>
            <a:endParaRPr/>
          </a:p>
        </p:txBody>
      </p:sp>
      <p:sp>
        <p:nvSpPr>
          <p:cNvPr id="607" name="Google Shape;607;p59"/>
          <p:cNvSpPr txBox="1"/>
          <p:nvPr/>
        </p:nvSpPr>
        <p:spPr>
          <a:xfrm>
            <a:off x="869875" y="1564700"/>
            <a:ext cx="67077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Basic example of how the components of Elastic Stack work together.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Setting up elasticsearch and kibana locally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Understand basic architecture of Elasticsearch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Concept of Sharding and Replication - Shards, Replica Shards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CRUD operations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b="1"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Routing</a:t>
            </a:r>
            <a:endParaRPr b="1"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Basic Read/Write Model in Elasticsearch</a:t>
            </a:r>
            <a:endParaRPr b="1"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Analyser in Elasticsearch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Inverted Index </a:t>
            </a: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and Doc Values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0"/>
          <p:cNvSpPr txBox="1"/>
          <p:nvPr>
            <p:ph type="title"/>
          </p:nvPr>
        </p:nvSpPr>
        <p:spPr>
          <a:xfrm>
            <a:off x="554800" y="750525"/>
            <a:ext cx="37092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Routing</a:t>
            </a:r>
            <a:endParaRPr b="1"/>
          </a:p>
        </p:txBody>
      </p:sp>
      <p:sp>
        <p:nvSpPr>
          <p:cNvPr id="613" name="Google Shape;613;p60"/>
          <p:cNvSpPr txBox="1"/>
          <p:nvPr/>
        </p:nvSpPr>
        <p:spPr>
          <a:xfrm>
            <a:off x="554800" y="1285425"/>
            <a:ext cx="63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The process of </a:t>
            </a:r>
            <a:r>
              <a:rPr b="1" lang="en-GB" sz="16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resolving a shard</a:t>
            </a:r>
            <a:r>
              <a:rPr lang="en-GB" sz="16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 for a document</a:t>
            </a:r>
            <a:endParaRPr b="1"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60"/>
          <p:cNvSpPr txBox="1"/>
          <p:nvPr/>
        </p:nvSpPr>
        <p:spPr>
          <a:xfrm>
            <a:off x="546200" y="2069913"/>
            <a:ext cx="6554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shard_num = hash(_routing) % no_of_primary_shards</a:t>
            </a:r>
            <a:endParaRPr b="1" sz="21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60"/>
          <p:cNvSpPr txBox="1"/>
          <p:nvPr/>
        </p:nvSpPr>
        <p:spPr>
          <a:xfrm>
            <a:off x="546200" y="2658088"/>
            <a:ext cx="3433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By default _routing = _id</a:t>
            </a:r>
            <a:endParaRPr sz="1200"/>
          </a:p>
        </p:txBody>
      </p:sp>
      <p:pic>
        <p:nvPicPr>
          <p:cNvPr id="616" name="Google Shape;61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1125" y="2857325"/>
            <a:ext cx="4452900" cy="1896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our agenda</a:t>
            </a:r>
            <a:endParaRPr/>
          </a:p>
        </p:txBody>
      </p:sp>
      <p:sp>
        <p:nvSpPr>
          <p:cNvPr id="622" name="Google Shape;622;p61"/>
          <p:cNvSpPr txBox="1"/>
          <p:nvPr/>
        </p:nvSpPr>
        <p:spPr>
          <a:xfrm>
            <a:off x="869875" y="1564700"/>
            <a:ext cx="67077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Basic example of how the components of Elastic Stack work together.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Setting up elasticsearch and kibana locally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Understand basic architecture of Elasticsearch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Concept of Sharding and Replication - Shards, Replica Shards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CRUD operations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Routing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b="1"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Basic Read/Write Model in Elasticsearch</a:t>
            </a:r>
            <a:endParaRPr b="1"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Analyser in Elasticsearch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Inverted Index </a:t>
            </a: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and Doc Values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/>
          <p:nvPr/>
        </p:nvSpPr>
        <p:spPr>
          <a:xfrm>
            <a:off x="403075" y="270700"/>
            <a:ext cx="464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900">
                <a:latin typeface="Nunito"/>
                <a:ea typeface="Nunito"/>
                <a:cs typeface="Nunito"/>
                <a:sym typeface="Nunito"/>
              </a:rPr>
              <a:t>Use Cases: Metrics</a:t>
            </a:r>
            <a:endParaRPr sz="1300"/>
          </a:p>
        </p:txBody>
      </p:sp>
      <p:pic>
        <p:nvPicPr>
          <p:cNvPr id="166" name="Google Shape;16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075" y="1002175"/>
            <a:ext cx="6820488" cy="383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2350" y="1203775"/>
            <a:ext cx="1561500" cy="817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2"/>
          <p:cNvSpPr txBox="1"/>
          <p:nvPr/>
        </p:nvSpPr>
        <p:spPr>
          <a:xfrm>
            <a:off x="390150" y="323275"/>
            <a:ext cx="396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How Elasticsearch Reads data?</a:t>
            </a:r>
            <a:endParaRPr b="1" sz="1600"/>
          </a:p>
        </p:txBody>
      </p:sp>
      <p:sp>
        <p:nvSpPr>
          <p:cNvPr id="628" name="Google Shape;628;p62"/>
          <p:cNvSpPr txBox="1"/>
          <p:nvPr/>
        </p:nvSpPr>
        <p:spPr>
          <a:xfrm>
            <a:off x="466350" y="1101550"/>
            <a:ext cx="2685300" cy="431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GET students/_doc/32</a:t>
            </a:r>
            <a:endParaRPr sz="1600"/>
          </a:p>
        </p:txBody>
      </p:sp>
      <p:sp>
        <p:nvSpPr>
          <p:cNvPr id="629" name="Google Shape;629;p62"/>
          <p:cNvSpPr/>
          <p:nvPr/>
        </p:nvSpPr>
        <p:spPr>
          <a:xfrm>
            <a:off x="1555200" y="1608850"/>
            <a:ext cx="209100" cy="431100"/>
          </a:xfrm>
          <a:prstGeom prst="down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62"/>
          <p:cNvSpPr/>
          <p:nvPr/>
        </p:nvSpPr>
        <p:spPr>
          <a:xfrm>
            <a:off x="750225" y="2121425"/>
            <a:ext cx="1839900" cy="5331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rgbClr val="98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Coordination Node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31" name="Google Shape;631;p62"/>
          <p:cNvSpPr/>
          <p:nvPr/>
        </p:nvSpPr>
        <p:spPr>
          <a:xfrm>
            <a:off x="1555200" y="2751850"/>
            <a:ext cx="209100" cy="431100"/>
          </a:xfrm>
          <a:prstGeom prst="down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62"/>
          <p:cNvSpPr/>
          <p:nvPr/>
        </p:nvSpPr>
        <p:spPr>
          <a:xfrm>
            <a:off x="750225" y="3264425"/>
            <a:ext cx="1839900" cy="533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rgbClr val="CC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Data </a:t>
            </a: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Node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33" name="Google Shape;633;p62"/>
          <p:cNvSpPr/>
          <p:nvPr/>
        </p:nvSpPr>
        <p:spPr>
          <a:xfrm>
            <a:off x="2705175" y="3450525"/>
            <a:ext cx="1599600" cy="2301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62"/>
          <p:cNvSpPr txBox="1"/>
          <p:nvPr/>
        </p:nvSpPr>
        <p:spPr>
          <a:xfrm>
            <a:off x="3075450" y="3196150"/>
            <a:ext cx="89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Routing</a:t>
            </a:r>
            <a:endParaRPr sz="1000"/>
          </a:p>
        </p:txBody>
      </p:sp>
      <p:sp>
        <p:nvSpPr>
          <p:cNvPr id="635" name="Google Shape;635;p62"/>
          <p:cNvSpPr/>
          <p:nvPr/>
        </p:nvSpPr>
        <p:spPr>
          <a:xfrm>
            <a:off x="4451175" y="3264425"/>
            <a:ext cx="1839900" cy="5331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19050">
            <a:solidFill>
              <a:srgbClr val="E6913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Replication Group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36" name="Google Shape;636;p62"/>
          <p:cNvSpPr/>
          <p:nvPr/>
        </p:nvSpPr>
        <p:spPr>
          <a:xfrm>
            <a:off x="6425500" y="3415925"/>
            <a:ext cx="1402200" cy="2301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62"/>
          <p:cNvSpPr/>
          <p:nvPr/>
        </p:nvSpPr>
        <p:spPr>
          <a:xfrm>
            <a:off x="7962125" y="3315425"/>
            <a:ext cx="418200" cy="431100"/>
          </a:xfrm>
          <a:prstGeom prst="roundRect">
            <a:avLst>
              <a:gd fmla="val 16667" name="adj"/>
            </a:avLst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62"/>
          <p:cNvSpPr txBox="1"/>
          <p:nvPr/>
        </p:nvSpPr>
        <p:spPr>
          <a:xfrm>
            <a:off x="6326788" y="3569825"/>
            <a:ext cx="1599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Adaptive</a:t>
            </a:r>
            <a:r>
              <a:rPr b="1" lang="en-GB" sz="12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 Replica Selection</a:t>
            </a:r>
            <a:endParaRPr sz="1000"/>
          </a:p>
        </p:txBody>
      </p:sp>
      <p:sp>
        <p:nvSpPr>
          <p:cNvPr id="639" name="Google Shape;639;p62"/>
          <p:cNvSpPr/>
          <p:nvPr/>
        </p:nvSpPr>
        <p:spPr>
          <a:xfrm flipH="1">
            <a:off x="2705100" y="2206475"/>
            <a:ext cx="5572200" cy="1003500"/>
          </a:xfrm>
          <a:prstGeom prst="bentArrow">
            <a:avLst>
              <a:gd fmla="val 14586" name="adj1"/>
              <a:gd fmla="val 19273" name="adj2"/>
              <a:gd fmla="val 22932" name="adj3"/>
              <a:gd fmla="val 65478" name="adj4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62"/>
          <p:cNvSpPr/>
          <p:nvPr/>
        </p:nvSpPr>
        <p:spPr>
          <a:xfrm>
            <a:off x="5150775" y="1608850"/>
            <a:ext cx="951900" cy="649800"/>
          </a:xfrm>
          <a:prstGeom prst="verticalScroll">
            <a:avLst>
              <a:gd fmla="val 12500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alibri"/>
                <a:ea typeface="Calibri"/>
                <a:cs typeface="Calibri"/>
                <a:sym typeface="Calibri"/>
              </a:rPr>
              <a:t>Document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62"/>
          <p:cNvSpPr/>
          <p:nvPr/>
        </p:nvSpPr>
        <p:spPr>
          <a:xfrm>
            <a:off x="1565625" y="1611488"/>
            <a:ext cx="209100" cy="431100"/>
          </a:xfrm>
          <a:prstGeom prst="up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62"/>
          <p:cNvSpPr txBox="1"/>
          <p:nvPr/>
        </p:nvSpPr>
        <p:spPr>
          <a:xfrm>
            <a:off x="1226725" y="1096275"/>
            <a:ext cx="951900" cy="431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Client</a:t>
            </a:r>
            <a:endParaRPr sz="1600"/>
          </a:p>
        </p:txBody>
      </p:sp>
      <p:sp>
        <p:nvSpPr>
          <p:cNvPr id="643" name="Google Shape;643;p62"/>
          <p:cNvSpPr/>
          <p:nvPr/>
        </p:nvSpPr>
        <p:spPr>
          <a:xfrm>
            <a:off x="4774975" y="323275"/>
            <a:ext cx="1714500" cy="533100"/>
          </a:xfrm>
          <a:prstGeom prst="wedgeRoundRectCallout">
            <a:avLst>
              <a:gd fmla="val -56706" name="adj1"/>
              <a:gd fmla="val 38511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 Mono"/>
                <a:ea typeface="Roboto Mono"/>
                <a:cs typeface="Roboto Mono"/>
                <a:sym typeface="Roboto Mono"/>
              </a:rPr>
              <a:t>Basic Read Model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3"/>
          <p:cNvSpPr txBox="1"/>
          <p:nvPr/>
        </p:nvSpPr>
        <p:spPr>
          <a:xfrm>
            <a:off x="605100" y="2356200"/>
            <a:ext cx="396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How Elasticsearch Writes data?</a:t>
            </a:r>
            <a:endParaRPr b="1" sz="1600"/>
          </a:p>
        </p:txBody>
      </p:sp>
      <p:sp>
        <p:nvSpPr>
          <p:cNvPr id="649" name="Google Shape;649;p63"/>
          <p:cNvSpPr txBox="1"/>
          <p:nvPr/>
        </p:nvSpPr>
        <p:spPr>
          <a:xfrm>
            <a:off x="5038350" y="1025350"/>
            <a:ext cx="2685300" cy="431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PUT </a:t>
            </a:r>
            <a:r>
              <a:rPr lang="en-GB" sz="16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students/_doc/32</a:t>
            </a:r>
            <a:endParaRPr sz="1600"/>
          </a:p>
        </p:txBody>
      </p:sp>
      <p:sp>
        <p:nvSpPr>
          <p:cNvPr id="650" name="Google Shape;650;p63"/>
          <p:cNvSpPr/>
          <p:nvPr/>
        </p:nvSpPr>
        <p:spPr>
          <a:xfrm>
            <a:off x="6127200" y="1532650"/>
            <a:ext cx="209100" cy="431100"/>
          </a:xfrm>
          <a:prstGeom prst="down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63"/>
          <p:cNvSpPr/>
          <p:nvPr/>
        </p:nvSpPr>
        <p:spPr>
          <a:xfrm>
            <a:off x="5322225" y="2045225"/>
            <a:ext cx="1839900" cy="5331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rgbClr val="98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Coordination Node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2" name="Google Shape;652;p63"/>
          <p:cNvSpPr/>
          <p:nvPr/>
        </p:nvSpPr>
        <p:spPr>
          <a:xfrm>
            <a:off x="6127200" y="2675650"/>
            <a:ext cx="209100" cy="431100"/>
          </a:xfrm>
          <a:prstGeom prst="down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63"/>
          <p:cNvSpPr txBox="1"/>
          <p:nvPr/>
        </p:nvSpPr>
        <p:spPr>
          <a:xfrm>
            <a:off x="6303275" y="2706550"/>
            <a:ext cx="89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Routing</a:t>
            </a:r>
            <a:endParaRPr sz="1000"/>
          </a:p>
        </p:txBody>
      </p:sp>
      <p:sp>
        <p:nvSpPr>
          <p:cNvPr id="654" name="Google Shape;654;p63"/>
          <p:cNvSpPr/>
          <p:nvPr/>
        </p:nvSpPr>
        <p:spPr>
          <a:xfrm>
            <a:off x="5365575" y="3188225"/>
            <a:ext cx="1839900" cy="5331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19050">
            <a:solidFill>
              <a:srgbClr val="E6913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Replication Group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5" name="Google Shape;655;p63"/>
          <p:cNvSpPr/>
          <p:nvPr/>
        </p:nvSpPr>
        <p:spPr>
          <a:xfrm>
            <a:off x="1983650" y="1481650"/>
            <a:ext cx="1714500" cy="533100"/>
          </a:xfrm>
          <a:prstGeom prst="wedgeRoundRectCallout">
            <a:avLst>
              <a:gd fmla="val -56706" name="adj1"/>
              <a:gd fmla="val 38511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 Mono"/>
                <a:ea typeface="Roboto Mono"/>
                <a:cs typeface="Roboto Mono"/>
                <a:sym typeface="Roboto Mono"/>
              </a:rPr>
              <a:t>Basic Write Model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6" name="Google Shape;656;p63"/>
          <p:cNvSpPr txBox="1"/>
          <p:nvPr/>
        </p:nvSpPr>
        <p:spPr>
          <a:xfrm>
            <a:off x="5095675" y="3726600"/>
            <a:ext cx="2990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 Mono"/>
              <a:buChar char="●"/>
            </a:pPr>
            <a:r>
              <a:rPr lang="en-GB" sz="1200">
                <a:latin typeface="Roboto Mono"/>
                <a:ea typeface="Roboto Mono"/>
                <a:cs typeface="Roboto Mono"/>
                <a:sym typeface="Roboto Mono"/>
              </a:rPr>
              <a:t>Validate Data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 Mono"/>
              <a:buChar char="●"/>
            </a:pPr>
            <a:r>
              <a:rPr lang="en-GB" sz="1200">
                <a:latin typeface="Roboto Mono"/>
                <a:ea typeface="Roboto Mono"/>
                <a:cs typeface="Roboto Mono"/>
                <a:sym typeface="Roboto Mono"/>
              </a:rPr>
              <a:t>Save into Primary Shard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 Mono"/>
              <a:buChar char="●"/>
            </a:pPr>
            <a:r>
              <a:rPr lang="en-GB" sz="1200">
                <a:latin typeface="Roboto Mono"/>
                <a:ea typeface="Roboto Mono"/>
                <a:cs typeface="Roboto Mono"/>
                <a:sym typeface="Roboto Mono"/>
              </a:rPr>
              <a:t>Save into Replica Shard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our agenda</a:t>
            </a:r>
            <a:endParaRPr/>
          </a:p>
        </p:txBody>
      </p:sp>
      <p:sp>
        <p:nvSpPr>
          <p:cNvPr id="662" name="Google Shape;662;p64"/>
          <p:cNvSpPr txBox="1"/>
          <p:nvPr/>
        </p:nvSpPr>
        <p:spPr>
          <a:xfrm>
            <a:off x="869875" y="1564700"/>
            <a:ext cx="67077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Basic example of how the components of Elastic Stack work together.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Setting up elasticsearch and kibana locally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Understand basic architecture of Elasticsearch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Concept of Sharding and Replication - Shards, Replica Shards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CRUD operations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Routing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Basic Read/Write Model in Elasticsearch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b="1"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Analyser in Elasticsearch</a:t>
            </a:r>
            <a:endParaRPr b="1"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Inverted Index </a:t>
            </a: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and Doc Values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5"/>
          <p:cNvSpPr/>
          <p:nvPr/>
        </p:nvSpPr>
        <p:spPr>
          <a:xfrm>
            <a:off x="384200" y="387200"/>
            <a:ext cx="8352900" cy="276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171717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65"/>
          <p:cNvSpPr/>
          <p:nvPr/>
        </p:nvSpPr>
        <p:spPr>
          <a:xfrm>
            <a:off x="1001000" y="784525"/>
            <a:ext cx="1714500" cy="1881600"/>
          </a:xfrm>
          <a:prstGeom prst="verticalScroll">
            <a:avLst>
              <a:gd fmla="val 12500" name="adj"/>
            </a:avLst>
          </a:prstGeom>
          <a:solidFill>
            <a:srgbClr val="F3F3F3"/>
          </a:solidFill>
          <a:ln cap="flat" cmpd="sng" w="19050">
            <a:solidFill>
              <a:srgbClr val="1717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 Mono"/>
                <a:ea typeface="Roboto Mono"/>
                <a:cs typeface="Roboto Mono"/>
                <a:sym typeface="Roboto Mono"/>
              </a:rPr>
              <a:t>Document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65"/>
          <p:cNvSpPr/>
          <p:nvPr/>
        </p:nvSpPr>
        <p:spPr>
          <a:xfrm>
            <a:off x="3015650" y="1558075"/>
            <a:ext cx="616800" cy="3345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0" name="Google Shape;67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6650" y="772825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65"/>
          <p:cNvSpPr/>
          <p:nvPr/>
        </p:nvSpPr>
        <p:spPr>
          <a:xfrm>
            <a:off x="6063650" y="1558075"/>
            <a:ext cx="616800" cy="3345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2" name="Google Shape;672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7675" y="1020475"/>
            <a:ext cx="1695450" cy="1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65"/>
          <p:cNvSpPr txBox="1"/>
          <p:nvPr/>
        </p:nvSpPr>
        <p:spPr>
          <a:xfrm>
            <a:off x="1727450" y="3671700"/>
            <a:ext cx="2367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converting text into terms</a:t>
            </a:r>
            <a:endParaRPr/>
          </a:p>
        </p:txBody>
      </p:sp>
      <p:sp>
        <p:nvSpPr>
          <p:cNvPr id="674" name="Google Shape;674;p65"/>
          <p:cNvSpPr/>
          <p:nvPr/>
        </p:nvSpPr>
        <p:spPr>
          <a:xfrm>
            <a:off x="4277600" y="3892400"/>
            <a:ext cx="433800" cy="1986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65"/>
          <p:cNvSpPr txBox="1"/>
          <p:nvPr/>
        </p:nvSpPr>
        <p:spPr>
          <a:xfrm>
            <a:off x="4864250" y="3240600"/>
            <a:ext cx="1426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CC4125"/>
                </a:solidFill>
                <a:latin typeface="Roboto Mono"/>
                <a:ea typeface="Roboto Mono"/>
                <a:cs typeface="Roboto Mono"/>
                <a:sym typeface="Roboto Mono"/>
              </a:rPr>
              <a:t>converting</a:t>
            </a:r>
            <a:endParaRPr>
              <a:solidFill>
                <a:srgbClr val="CC4125"/>
              </a:solidFill>
            </a:endParaRPr>
          </a:p>
        </p:txBody>
      </p:sp>
      <p:sp>
        <p:nvSpPr>
          <p:cNvPr id="676" name="Google Shape;676;p65"/>
          <p:cNvSpPr txBox="1"/>
          <p:nvPr/>
        </p:nvSpPr>
        <p:spPr>
          <a:xfrm>
            <a:off x="5660575" y="3671700"/>
            <a:ext cx="72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text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677" name="Google Shape;677;p65"/>
          <p:cNvSpPr txBox="1"/>
          <p:nvPr/>
        </p:nvSpPr>
        <p:spPr>
          <a:xfrm>
            <a:off x="4864250" y="3978950"/>
            <a:ext cx="864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E69138"/>
                </a:solidFill>
                <a:latin typeface="Roboto Mono"/>
                <a:ea typeface="Roboto Mono"/>
                <a:cs typeface="Roboto Mono"/>
                <a:sym typeface="Roboto Mono"/>
              </a:rPr>
              <a:t> into</a:t>
            </a:r>
            <a:endParaRPr>
              <a:solidFill>
                <a:srgbClr val="E69138"/>
              </a:solidFill>
            </a:endParaRPr>
          </a:p>
        </p:txBody>
      </p:sp>
      <p:sp>
        <p:nvSpPr>
          <p:cNvPr id="678" name="Google Shape;678;p65"/>
          <p:cNvSpPr txBox="1"/>
          <p:nvPr/>
        </p:nvSpPr>
        <p:spPr>
          <a:xfrm>
            <a:off x="5520175" y="4315950"/>
            <a:ext cx="864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A61C00"/>
                </a:solidFill>
                <a:latin typeface="Roboto Mono"/>
                <a:ea typeface="Roboto Mono"/>
                <a:cs typeface="Roboto Mono"/>
                <a:sym typeface="Roboto Mono"/>
              </a:rPr>
              <a:t>terms</a:t>
            </a:r>
            <a:endParaRPr>
              <a:solidFill>
                <a:srgbClr val="A61C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66"/>
          <p:cNvSpPr txBox="1"/>
          <p:nvPr>
            <p:ph idx="4294967295" type="title"/>
          </p:nvPr>
        </p:nvSpPr>
        <p:spPr>
          <a:xfrm>
            <a:off x="583025" y="1512525"/>
            <a:ext cx="16536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Analysis</a:t>
            </a:r>
            <a:endParaRPr b="1"/>
          </a:p>
        </p:txBody>
      </p:sp>
      <p:sp>
        <p:nvSpPr>
          <p:cNvPr id="684" name="Google Shape;684;p66"/>
          <p:cNvSpPr txBox="1"/>
          <p:nvPr/>
        </p:nvSpPr>
        <p:spPr>
          <a:xfrm>
            <a:off x="583013" y="2167175"/>
            <a:ext cx="7973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The process of </a:t>
            </a:r>
            <a:r>
              <a:rPr b="1" lang="en-GB" sz="16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converting text into terms</a:t>
            </a:r>
            <a:r>
              <a:rPr lang="en-GB" sz="16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 that can be efficiently stored and searched</a:t>
            </a:r>
            <a:endParaRPr b="1"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66"/>
          <p:cNvSpPr txBox="1"/>
          <p:nvPr/>
        </p:nvSpPr>
        <p:spPr>
          <a:xfrm>
            <a:off x="587888" y="2852600"/>
            <a:ext cx="79731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Elasticsearch uses a powerful </a:t>
            </a:r>
            <a:r>
              <a:rPr b="1" lang="en-GB" sz="16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text analysis engine</a:t>
            </a:r>
            <a:r>
              <a:rPr lang="en-GB" sz="16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 to </a:t>
            </a:r>
            <a:r>
              <a:rPr b="1" lang="en-GB" sz="16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break down textual data into individual tokens or terms</a:t>
            </a:r>
            <a:r>
              <a:rPr lang="en-GB" sz="16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, which are then used to </a:t>
            </a:r>
            <a:r>
              <a:rPr b="1" lang="en-GB" sz="16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build an inverted index</a:t>
            </a:r>
            <a:r>
              <a:rPr lang="en-GB" sz="16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 for fast and accurate full-text search</a:t>
            </a:r>
            <a:endParaRPr b="1"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6" name="Google Shape;68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0175" y="443725"/>
            <a:ext cx="1015649" cy="67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7"/>
          <p:cNvSpPr txBox="1"/>
          <p:nvPr>
            <p:ph idx="4294967295" type="title"/>
          </p:nvPr>
        </p:nvSpPr>
        <p:spPr>
          <a:xfrm>
            <a:off x="493550" y="4110575"/>
            <a:ext cx="27294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100"/>
              <a:t>Character Filtering</a:t>
            </a:r>
            <a:endParaRPr b="1" sz="2100"/>
          </a:p>
        </p:txBody>
      </p:sp>
      <p:sp>
        <p:nvSpPr>
          <p:cNvPr id="692" name="Google Shape;692;p67"/>
          <p:cNvSpPr txBox="1"/>
          <p:nvPr>
            <p:ph idx="4294967295" type="title"/>
          </p:nvPr>
        </p:nvSpPr>
        <p:spPr>
          <a:xfrm>
            <a:off x="3665600" y="4221150"/>
            <a:ext cx="20640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300"/>
              <a:t>Tokenization</a:t>
            </a:r>
            <a:endParaRPr b="1" sz="2300"/>
          </a:p>
        </p:txBody>
      </p:sp>
      <p:sp>
        <p:nvSpPr>
          <p:cNvPr id="693" name="Google Shape;693;p67"/>
          <p:cNvSpPr txBox="1"/>
          <p:nvPr>
            <p:ph idx="4294967295" type="title"/>
          </p:nvPr>
        </p:nvSpPr>
        <p:spPr>
          <a:xfrm>
            <a:off x="6266050" y="4028150"/>
            <a:ext cx="23247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300"/>
              <a:t>Token Filtering</a:t>
            </a:r>
            <a:endParaRPr b="1" sz="2300"/>
          </a:p>
        </p:txBody>
      </p:sp>
      <p:sp>
        <p:nvSpPr>
          <p:cNvPr id="694" name="Google Shape;694;p67"/>
          <p:cNvSpPr/>
          <p:nvPr/>
        </p:nvSpPr>
        <p:spPr>
          <a:xfrm>
            <a:off x="384200" y="844400"/>
            <a:ext cx="8352900" cy="276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171717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67"/>
          <p:cNvSpPr/>
          <p:nvPr/>
        </p:nvSpPr>
        <p:spPr>
          <a:xfrm>
            <a:off x="1001000" y="1241725"/>
            <a:ext cx="1714500" cy="1881600"/>
          </a:xfrm>
          <a:prstGeom prst="verticalScroll">
            <a:avLst>
              <a:gd fmla="val 12500" name="adj"/>
            </a:avLst>
          </a:prstGeom>
          <a:solidFill>
            <a:srgbClr val="F3F3F3"/>
          </a:solidFill>
          <a:ln cap="flat" cmpd="sng" w="19050">
            <a:solidFill>
              <a:srgbClr val="1717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 Mono"/>
                <a:ea typeface="Roboto Mono"/>
                <a:cs typeface="Roboto Mono"/>
                <a:sym typeface="Roboto Mono"/>
              </a:rPr>
              <a:t>Document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6" name="Google Shape;696;p67"/>
          <p:cNvSpPr/>
          <p:nvPr/>
        </p:nvSpPr>
        <p:spPr>
          <a:xfrm>
            <a:off x="3015650" y="2015275"/>
            <a:ext cx="616800" cy="3345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7" name="Google Shape;69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6650" y="1230025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67"/>
          <p:cNvSpPr/>
          <p:nvPr/>
        </p:nvSpPr>
        <p:spPr>
          <a:xfrm>
            <a:off x="6063650" y="2015275"/>
            <a:ext cx="616800" cy="3345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9" name="Google Shape;69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7675" y="1477675"/>
            <a:ext cx="1695450" cy="1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67"/>
          <p:cNvSpPr/>
          <p:nvPr/>
        </p:nvSpPr>
        <p:spPr>
          <a:xfrm rot="-2226572">
            <a:off x="1784161" y="3271203"/>
            <a:ext cx="1162030" cy="536704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1717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67"/>
          <p:cNvSpPr/>
          <p:nvPr/>
        </p:nvSpPr>
        <p:spPr>
          <a:xfrm rot="-7837425">
            <a:off x="6309040" y="3281353"/>
            <a:ext cx="1162053" cy="537001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67"/>
          <p:cNvSpPr/>
          <p:nvPr/>
        </p:nvSpPr>
        <p:spPr>
          <a:xfrm rot="-5402075">
            <a:off x="4124463" y="3425549"/>
            <a:ext cx="993900" cy="536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67"/>
          <p:cNvSpPr txBox="1"/>
          <p:nvPr/>
        </p:nvSpPr>
        <p:spPr>
          <a:xfrm>
            <a:off x="400600" y="285875"/>
            <a:ext cx="823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Three phases of analysis</a:t>
            </a:r>
            <a:endParaRPr b="1"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68"/>
          <p:cNvSpPr/>
          <p:nvPr/>
        </p:nvSpPr>
        <p:spPr>
          <a:xfrm>
            <a:off x="1220525" y="1411950"/>
            <a:ext cx="6690900" cy="2331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68"/>
          <p:cNvSpPr txBox="1"/>
          <p:nvPr>
            <p:ph type="title"/>
          </p:nvPr>
        </p:nvSpPr>
        <p:spPr>
          <a:xfrm>
            <a:off x="1726025" y="1644825"/>
            <a:ext cx="24216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200"/>
              <a:t>Character Filters</a:t>
            </a:r>
            <a:endParaRPr b="1" sz="2200"/>
          </a:p>
        </p:txBody>
      </p:sp>
      <p:sp>
        <p:nvSpPr>
          <p:cNvPr id="710" name="Google Shape;710;p68"/>
          <p:cNvSpPr txBox="1"/>
          <p:nvPr/>
        </p:nvSpPr>
        <p:spPr>
          <a:xfrm>
            <a:off x="5209975" y="1696725"/>
            <a:ext cx="204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“Hello, World!”</a:t>
            </a:r>
            <a:endParaRPr b="1"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68"/>
          <p:cNvSpPr txBox="1"/>
          <p:nvPr>
            <p:ph type="title"/>
          </p:nvPr>
        </p:nvSpPr>
        <p:spPr>
          <a:xfrm>
            <a:off x="1726025" y="2269075"/>
            <a:ext cx="18675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200"/>
              <a:t>Tokenization</a:t>
            </a:r>
            <a:endParaRPr b="1" sz="2200"/>
          </a:p>
        </p:txBody>
      </p:sp>
      <p:sp>
        <p:nvSpPr>
          <p:cNvPr id="712" name="Google Shape;712;p68"/>
          <p:cNvSpPr txBox="1"/>
          <p:nvPr>
            <p:ph type="title"/>
          </p:nvPr>
        </p:nvSpPr>
        <p:spPr>
          <a:xfrm>
            <a:off x="1728425" y="2893325"/>
            <a:ext cx="21579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200"/>
              <a:t>Token Filtering</a:t>
            </a:r>
            <a:endParaRPr b="1" sz="2200"/>
          </a:p>
        </p:txBody>
      </p:sp>
      <p:sp>
        <p:nvSpPr>
          <p:cNvPr id="713" name="Google Shape;713;p68"/>
          <p:cNvSpPr txBox="1"/>
          <p:nvPr/>
        </p:nvSpPr>
        <p:spPr>
          <a:xfrm>
            <a:off x="5227222" y="2330625"/>
            <a:ext cx="215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“Hello”, “World”</a:t>
            </a:r>
            <a:endParaRPr b="1"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68"/>
          <p:cNvSpPr txBox="1"/>
          <p:nvPr/>
        </p:nvSpPr>
        <p:spPr>
          <a:xfrm>
            <a:off x="5209977" y="2945225"/>
            <a:ext cx="215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“hello”, “world”</a:t>
            </a:r>
            <a:endParaRPr b="1"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6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our agenda</a:t>
            </a:r>
            <a:endParaRPr/>
          </a:p>
        </p:txBody>
      </p:sp>
      <p:sp>
        <p:nvSpPr>
          <p:cNvPr id="720" name="Google Shape;720;p69"/>
          <p:cNvSpPr txBox="1"/>
          <p:nvPr/>
        </p:nvSpPr>
        <p:spPr>
          <a:xfrm>
            <a:off x="869875" y="1564700"/>
            <a:ext cx="67077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Basic example of how the components of Elastic Stack work together.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Setting up elasticsearch and kibana locally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Understand basic architecture of Elasticsearch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Concept of Sharding and Replication - Shards, Replica Shards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CRUD operations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Routing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Basic Read/Write Model in Elasticsearch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Analyser in Elasticsearch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b="1"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Inverted Index and Doc Values</a:t>
            </a:r>
            <a:endParaRPr b="1"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70"/>
          <p:cNvSpPr txBox="1"/>
          <p:nvPr>
            <p:ph idx="4294967295" type="title"/>
          </p:nvPr>
        </p:nvSpPr>
        <p:spPr>
          <a:xfrm>
            <a:off x="583025" y="1512525"/>
            <a:ext cx="16536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Analysis</a:t>
            </a:r>
            <a:endParaRPr b="1"/>
          </a:p>
        </p:txBody>
      </p:sp>
      <p:sp>
        <p:nvSpPr>
          <p:cNvPr id="726" name="Google Shape;726;p70"/>
          <p:cNvSpPr txBox="1"/>
          <p:nvPr/>
        </p:nvSpPr>
        <p:spPr>
          <a:xfrm>
            <a:off x="583013" y="2167175"/>
            <a:ext cx="7973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The process of </a:t>
            </a:r>
            <a:r>
              <a:rPr b="1" lang="en-GB" sz="16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converting text into terms</a:t>
            </a:r>
            <a:r>
              <a:rPr lang="en-GB" sz="16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 that can be efficiently stored and searched</a:t>
            </a:r>
            <a:endParaRPr b="1"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70"/>
          <p:cNvSpPr txBox="1"/>
          <p:nvPr/>
        </p:nvSpPr>
        <p:spPr>
          <a:xfrm>
            <a:off x="587888" y="2852600"/>
            <a:ext cx="79731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Elasticsearch uses a powerful </a:t>
            </a:r>
            <a:r>
              <a:rPr b="1" lang="en-GB" sz="16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text analysis engine</a:t>
            </a:r>
            <a:r>
              <a:rPr lang="en-GB" sz="16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 to </a:t>
            </a:r>
            <a:r>
              <a:rPr b="1" lang="en-GB" sz="16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break down textual data into individual tokens or terms</a:t>
            </a:r>
            <a:r>
              <a:rPr lang="en-GB" sz="16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, which are then used to </a:t>
            </a:r>
            <a:r>
              <a:rPr b="1" lang="en-GB" sz="16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build an inverted index</a:t>
            </a:r>
            <a:r>
              <a:rPr lang="en-GB" sz="16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 for fast and accurate full-text search</a:t>
            </a:r>
            <a:endParaRPr b="1"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8" name="Google Shape;72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0175" y="443725"/>
            <a:ext cx="1015649" cy="67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71"/>
          <p:cNvSpPr txBox="1"/>
          <p:nvPr>
            <p:ph type="title"/>
          </p:nvPr>
        </p:nvSpPr>
        <p:spPr>
          <a:xfrm>
            <a:off x="582900" y="1790250"/>
            <a:ext cx="33285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Inverted Index</a:t>
            </a:r>
            <a:endParaRPr b="1"/>
          </a:p>
        </p:txBody>
      </p:sp>
      <p:sp>
        <p:nvSpPr>
          <p:cNvPr id="734" name="Google Shape;734;p71"/>
          <p:cNvSpPr txBox="1"/>
          <p:nvPr/>
        </p:nvSpPr>
        <p:spPr>
          <a:xfrm>
            <a:off x="582900" y="2429850"/>
            <a:ext cx="3989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It is the backbone of </a:t>
            </a:r>
            <a:r>
              <a:rPr lang="en-GB" sz="16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Elasticsearch</a:t>
            </a:r>
            <a:r>
              <a:rPr lang="en-GB" sz="16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-GB" sz="16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powerful and fast full-text search</a:t>
            </a:r>
            <a:r>
              <a:rPr lang="en-GB" sz="16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 capabilities.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5" name="Google Shape;73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4075" y="1073562"/>
            <a:ext cx="2996375" cy="299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/>
          <p:nvPr/>
        </p:nvSpPr>
        <p:spPr>
          <a:xfrm>
            <a:off x="403075" y="270700"/>
            <a:ext cx="5750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900">
                <a:latin typeface="Nunito"/>
                <a:ea typeface="Nunito"/>
                <a:cs typeface="Nunito"/>
                <a:sym typeface="Nunito"/>
              </a:rPr>
              <a:t>Use Cases: Security Analytics</a:t>
            </a:r>
            <a:endParaRPr sz="1300"/>
          </a:p>
        </p:txBody>
      </p:sp>
      <p:pic>
        <p:nvPicPr>
          <p:cNvPr id="173" name="Google Shape;1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075" y="1007650"/>
            <a:ext cx="7320501" cy="383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72"/>
          <p:cNvSpPr txBox="1"/>
          <p:nvPr/>
        </p:nvSpPr>
        <p:spPr>
          <a:xfrm>
            <a:off x="297675" y="1404675"/>
            <a:ext cx="24702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Document 1:</a:t>
            </a:r>
            <a:r>
              <a:rPr lang="en-GB" sz="15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500">
              <a:solidFill>
                <a:srgbClr val="17171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“The quick brown fox”</a:t>
            </a:r>
            <a:endParaRPr sz="1500">
              <a:solidFill>
                <a:srgbClr val="17171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171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Document 2: </a:t>
            </a:r>
            <a:endParaRPr b="1" sz="1500">
              <a:solidFill>
                <a:srgbClr val="17171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“Jumped over the lazy dog”</a:t>
            </a:r>
            <a:endParaRPr sz="1500">
              <a:solidFill>
                <a:srgbClr val="17171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171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Document 3: </a:t>
            </a:r>
            <a:endParaRPr b="1" sz="1500">
              <a:solidFill>
                <a:srgbClr val="17171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“The fox and the dog”</a:t>
            </a:r>
            <a:endParaRPr sz="1500">
              <a:solidFill>
                <a:srgbClr val="17171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aphicFrame>
        <p:nvGraphicFramePr>
          <p:cNvPr id="741" name="Google Shape;741;p72"/>
          <p:cNvGraphicFramePr/>
          <p:nvPr/>
        </p:nvGraphicFramePr>
        <p:xfrm>
          <a:off x="2832225" y="763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{D4BA0CD0-FBFD-4092-A8F2-9E0DF6F0B761}</a:tableStyleId>
              </a:tblPr>
              <a:tblGrid>
                <a:gridCol w="453200"/>
                <a:gridCol w="913175"/>
              </a:tblGrid>
              <a:tr h="396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the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quick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0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</a:t>
                      </a:r>
                      <a:r>
                        <a:rPr lang="en-GB"/>
                        <a:t>rown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fox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0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jumped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over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lazy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dog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</a:t>
                      </a:r>
                      <a:r>
                        <a:rPr lang="en-GB"/>
                        <a:t>nd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42" name="Google Shape;742;p72"/>
          <p:cNvGraphicFramePr/>
          <p:nvPr/>
        </p:nvGraphicFramePr>
        <p:xfrm>
          <a:off x="2832250" y="323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{D4BA0CD0-FBFD-4092-A8F2-9E0DF6F0B761}</a:tableStyleId>
              </a:tblPr>
              <a:tblGrid>
                <a:gridCol w="453175"/>
                <a:gridCol w="9132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TNo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Term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43" name="Google Shape;743;p72"/>
          <p:cNvGraphicFramePr/>
          <p:nvPr/>
        </p:nvGraphicFramePr>
        <p:xfrm>
          <a:off x="4340375" y="30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{D4BA0CD0-FBFD-4092-A8F2-9E0DF6F0B761}</a:tableStyleId>
              </a:tblPr>
              <a:tblGrid>
                <a:gridCol w="561750"/>
                <a:gridCol w="1234925"/>
                <a:gridCol w="1417375"/>
                <a:gridCol w="1173800"/>
              </a:tblGrid>
              <a:tr h="53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TNo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DocId:Freq:Pos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DocId:Freq:Pos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DocId:Freq:Pos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1:1:1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2:1:3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3:2:[1,4]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7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1:1:2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7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1:1:3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7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1:1:4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3:1:2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7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2:1:1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7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2:1:2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7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2:1:4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2:1:5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3:1:5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3:1:3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7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73"/>
          <p:cNvSpPr txBox="1"/>
          <p:nvPr>
            <p:ph type="title"/>
          </p:nvPr>
        </p:nvSpPr>
        <p:spPr>
          <a:xfrm>
            <a:off x="582900" y="1561650"/>
            <a:ext cx="33285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Doc Values</a:t>
            </a:r>
            <a:endParaRPr b="1"/>
          </a:p>
        </p:txBody>
      </p:sp>
      <p:sp>
        <p:nvSpPr>
          <p:cNvPr id="749" name="Google Shape;749;p73"/>
          <p:cNvSpPr txBox="1"/>
          <p:nvPr/>
        </p:nvSpPr>
        <p:spPr>
          <a:xfrm>
            <a:off x="582900" y="2179050"/>
            <a:ext cx="3989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Elasticsearch uses these data structures to </a:t>
            </a:r>
            <a:r>
              <a:rPr b="1" lang="en-GB" sz="16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store numeric fields.</a:t>
            </a:r>
            <a:endParaRPr b="1" sz="1600">
              <a:solidFill>
                <a:srgbClr val="17171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This allows for efficient numerical </a:t>
            </a:r>
            <a:r>
              <a:rPr b="1" lang="en-GB" sz="16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range queries and aggregations</a:t>
            </a:r>
            <a:endParaRPr b="1" sz="1600">
              <a:solidFill>
                <a:srgbClr val="17171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50" name="Google Shape;75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4075" y="1073562"/>
            <a:ext cx="2996375" cy="299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Google Shape;755;p74"/>
          <p:cNvPicPr preferRelativeResize="0"/>
          <p:nvPr/>
        </p:nvPicPr>
        <p:blipFill rotWithShape="1">
          <a:blip r:embed="rId3">
            <a:alphaModFix/>
          </a:blip>
          <a:srcRect b="6881" l="0" r="0" t="0"/>
          <a:stretch/>
        </p:blipFill>
        <p:spPr>
          <a:xfrm>
            <a:off x="2583825" y="740075"/>
            <a:ext cx="3936750" cy="4110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756" name="Google Shape;756;p74"/>
          <p:cNvSpPr txBox="1"/>
          <p:nvPr/>
        </p:nvSpPr>
        <p:spPr>
          <a:xfrm>
            <a:off x="400600" y="285875"/>
            <a:ext cx="374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Inverted Index and Doc Values</a:t>
            </a:r>
            <a:endParaRPr b="1" sz="16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7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our agenda</a:t>
            </a:r>
            <a:endParaRPr/>
          </a:p>
        </p:txBody>
      </p:sp>
      <p:sp>
        <p:nvSpPr>
          <p:cNvPr id="762" name="Google Shape;762;p75"/>
          <p:cNvSpPr txBox="1"/>
          <p:nvPr/>
        </p:nvSpPr>
        <p:spPr>
          <a:xfrm>
            <a:off x="869875" y="1564700"/>
            <a:ext cx="67077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Basic example of how the components of Elastic Stack work together.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Setting up elasticsearch and kibana locally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Understand basic architecture of Elasticsearch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Concept of Sharding and Replication - Shards, Replica Shards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CRUD operations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Routing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Basic Read/Write Model in Elasticsearch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Analyser in Elasticsearch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Inverted Index and Doc Values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b="1"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Mapping in Elasticsearch</a:t>
            </a:r>
            <a:endParaRPr b="1"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type="title"/>
          </p:nvPr>
        </p:nvSpPr>
        <p:spPr>
          <a:xfrm>
            <a:off x="418700" y="1547450"/>
            <a:ext cx="31188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The Elastic Stack</a:t>
            </a:r>
            <a:endParaRPr b="1"/>
          </a:p>
        </p:txBody>
      </p:sp>
      <p:pic>
        <p:nvPicPr>
          <p:cNvPr id="179" name="Google Shape;179;p19"/>
          <p:cNvPicPr preferRelativeResize="0"/>
          <p:nvPr/>
        </p:nvPicPr>
        <p:blipFill rotWithShape="1">
          <a:blip r:embed="rId3">
            <a:alphaModFix/>
          </a:blip>
          <a:srcRect b="0" l="1594" r="21000" t="0"/>
          <a:stretch/>
        </p:blipFill>
        <p:spPr>
          <a:xfrm>
            <a:off x="3970000" y="1245938"/>
            <a:ext cx="4652226" cy="22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 txBox="1"/>
          <p:nvPr/>
        </p:nvSpPr>
        <p:spPr>
          <a:xfrm>
            <a:off x="418700" y="2060400"/>
            <a:ext cx="3308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Reliably and </a:t>
            </a: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securely take data from any source, in any format, then search, analyse, and visualise it in real time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our agenda</a:t>
            </a:r>
            <a:endParaRPr/>
          </a:p>
        </p:txBody>
      </p:sp>
      <p:sp>
        <p:nvSpPr>
          <p:cNvPr id="186" name="Google Shape;186;p20"/>
          <p:cNvSpPr txBox="1"/>
          <p:nvPr/>
        </p:nvSpPr>
        <p:spPr>
          <a:xfrm>
            <a:off x="869875" y="1564700"/>
            <a:ext cx="67077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b="1"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Basic example of how the components of </a:t>
            </a:r>
            <a:r>
              <a:rPr b="1"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Elastic Stack </a:t>
            </a:r>
            <a:r>
              <a:rPr b="1"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work together.</a:t>
            </a:r>
            <a:endParaRPr b="1"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Setting up </a:t>
            </a: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elasticsearch</a:t>
            </a: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and kibana locally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Understand basic architecture of </a:t>
            </a: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Elasticsearch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Concept of Sharding </a:t>
            </a: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and Replication</a:t>
            </a: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- Shards, Replica Shards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CRUD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Routing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Analyser in Elasticsearch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Inverted Index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/>
          <p:nvPr>
            <p:ph type="title"/>
          </p:nvPr>
        </p:nvSpPr>
        <p:spPr>
          <a:xfrm>
            <a:off x="408250" y="1860025"/>
            <a:ext cx="37092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Beats</a:t>
            </a:r>
            <a:endParaRPr b="1"/>
          </a:p>
        </p:txBody>
      </p:sp>
      <p:sp>
        <p:nvSpPr>
          <p:cNvPr id="192" name="Google Shape;192;p21"/>
          <p:cNvSpPr txBox="1"/>
          <p:nvPr/>
        </p:nvSpPr>
        <p:spPr>
          <a:xfrm>
            <a:off x="408250" y="2394925"/>
            <a:ext cx="2798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71717"/>
                </a:solidFill>
                <a:latin typeface="Roboto Mono"/>
                <a:ea typeface="Roboto Mono"/>
                <a:cs typeface="Roboto Mono"/>
                <a:sym typeface="Roboto Mono"/>
              </a:rPr>
              <a:t>Beats</a:t>
            </a:r>
            <a:r>
              <a:rPr lang="en-GB" sz="1700">
                <a:solidFill>
                  <a:srgbClr val="17171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a </a:t>
            </a:r>
            <a:r>
              <a:rPr b="1" lang="en-GB" sz="1700">
                <a:solidFill>
                  <a:srgbClr val="17171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collection</a:t>
            </a:r>
            <a:r>
              <a:rPr lang="en-GB" sz="1700">
                <a:solidFill>
                  <a:srgbClr val="17171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of </a:t>
            </a:r>
            <a:r>
              <a:rPr b="1" lang="en-GB" sz="1700">
                <a:solidFill>
                  <a:srgbClr val="17171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data shippers</a:t>
            </a:r>
            <a:r>
              <a:rPr lang="en-GB" sz="1700">
                <a:solidFill>
                  <a:srgbClr val="17171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650" y="4263100"/>
            <a:ext cx="534900" cy="5349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4" name="Google Shape;194;p21"/>
          <p:cNvPicPr preferRelativeResize="0"/>
          <p:nvPr/>
        </p:nvPicPr>
        <p:blipFill rotWithShape="1">
          <a:blip r:embed="rId4">
            <a:alphaModFix/>
          </a:blip>
          <a:srcRect b="0" l="0" r="28407" t="0"/>
          <a:stretch/>
        </p:blipFill>
        <p:spPr>
          <a:xfrm>
            <a:off x="3340500" y="404300"/>
            <a:ext cx="5110100" cy="433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